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2.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handoutMasterIdLst>
    <p:handoutMasterId r:id="rId102"/>
  </p:handoutMasterIdLst>
  <p:sldIdLst>
    <p:sldId id="256" r:id="rId2"/>
    <p:sldId id="257" r:id="rId3"/>
    <p:sldId id="265" r:id="rId4"/>
    <p:sldId id="277" r:id="rId5"/>
    <p:sldId id="278" r:id="rId6"/>
    <p:sldId id="279" r:id="rId7"/>
    <p:sldId id="280" r:id="rId8"/>
    <p:sldId id="281" r:id="rId9"/>
    <p:sldId id="282" r:id="rId10"/>
    <p:sldId id="283" r:id="rId11"/>
    <p:sldId id="284" r:id="rId12"/>
    <p:sldId id="266" r:id="rId13"/>
    <p:sldId id="276" r:id="rId14"/>
    <p:sldId id="267" r:id="rId15"/>
    <p:sldId id="268" r:id="rId16"/>
    <p:sldId id="269" r:id="rId17"/>
    <p:sldId id="286" r:id="rId18"/>
    <p:sldId id="270" r:id="rId19"/>
    <p:sldId id="376" r:id="rId20"/>
    <p:sldId id="375" r:id="rId21"/>
    <p:sldId id="288" r:id="rId22"/>
    <p:sldId id="404" r:id="rId23"/>
    <p:sldId id="289" r:id="rId24"/>
    <p:sldId id="290" r:id="rId25"/>
    <p:sldId id="292" r:id="rId26"/>
    <p:sldId id="293" r:id="rId27"/>
    <p:sldId id="315" r:id="rId28"/>
    <p:sldId id="324" r:id="rId29"/>
    <p:sldId id="405" r:id="rId30"/>
    <p:sldId id="317" r:id="rId31"/>
    <p:sldId id="318" r:id="rId32"/>
    <p:sldId id="319" r:id="rId33"/>
    <p:sldId id="406" r:id="rId34"/>
    <p:sldId id="380" r:id="rId35"/>
    <p:sldId id="373" r:id="rId36"/>
    <p:sldId id="320" r:id="rId37"/>
    <p:sldId id="322" r:id="rId38"/>
    <p:sldId id="323" r:id="rId39"/>
    <p:sldId id="382" r:id="rId40"/>
    <p:sldId id="407" r:id="rId41"/>
    <p:sldId id="325" r:id="rId42"/>
    <p:sldId id="383" r:id="rId43"/>
    <p:sldId id="326" r:id="rId44"/>
    <p:sldId id="327" r:id="rId45"/>
    <p:sldId id="328" r:id="rId46"/>
    <p:sldId id="384" r:id="rId47"/>
    <p:sldId id="329" r:id="rId48"/>
    <p:sldId id="330" r:id="rId49"/>
    <p:sldId id="386" r:id="rId50"/>
    <p:sldId id="387" r:id="rId51"/>
    <p:sldId id="388" r:id="rId52"/>
    <p:sldId id="333" r:id="rId53"/>
    <p:sldId id="334" r:id="rId54"/>
    <p:sldId id="336" r:id="rId55"/>
    <p:sldId id="408" r:id="rId56"/>
    <p:sldId id="337" r:id="rId57"/>
    <p:sldId id="339" r:id="rId58"/>
    <p:sldId id="340" r:id="rId59"/>
    <p:sldId id="341" r:id="rId60"/>
    <p:sldId id="342" r:id="rId61"/>
    <p:sldId id="393" r:id="rId62"/>
    <p:sldId id="396" r:id="rId63"/>
    <p:sldId id="425" r:id="rId64"/>
    <p:sldId id="409" r:id="rId65"/>
    <p:sldId id="347" r:id="rId66"/>
    <p:sldId id="348" r:id="rId67"/>
    <p:sldId id="391" r:id="rId68"/>
    <p:sldId id="410" r:id="rId69"/>
    <p:sldId id="349" r:id="rId70"/>
    <p:sldId id="392" r:id="rId71"/>
    <p:sldId id="350" r:id="rId72"/>
    <p:sldId id="411" r:id="rId73"/>
    <p:sldId id="351" r:id="rId74"/>
    <p:sldId id="353" r:id="rId75"/>
    <p:sldId id="354" r:id="rId76"/>
    <p:sldId id="397" r:id="rId77"/>
    <p:sldId id="355" r:id="rId78"/>
    <p:sldId id="398" r:id="rId79"/>
    <p:sldId id="414" r:id="rId80"/>
    <p:sldId id="362" r:id="rId81"/>
    <p:sldId id="412" r:id="rId82"/>
    <p:sldId id="363" r:id="rId83"/>
    <p:sldId id="364" r:id="rId84"/>
    <p:sldId id="365" r:id="rId85"/>
    <p:sldId id="366" r:id="rId86"/>
    <p:sldId id="415" r:id="rId87"/>
    <p:sldId id="416" r:id="rId88"/>
    <p:sldId id="417" r:id="rId89"/>
    <p:sldId id="418" r:id="rId90"/>
    <p:sldId id="419" r:id="rId91"/>
    <p:sldId id="426" r:id="rId92"/>
    <p:sldId id="367" r:id="rId93"/>
    <p:sldId id="413" r:id="rId94"/>
    <p:sldId id="368" r:id="rId95"/>
    <p:sldId id="369" r:id="rId96"/>
    <p:sldId id="421" r:id="rId97"/>
    <p:sldId id="422" r:id="rId98"/>
    <p:sldId id="423" r:id="rId99"/>
    <p:sldId id="424" r:id="rId10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a Wilder" initials="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94434" autoAdjust="0"/>
  </p:normalViewPr>
  <p:slideViewPr>
    <p:cSldViewPr snapToGrid="0">
      <p:cViewPr varScale="1">
        <p:scale>
          <a:sx n="69" d="100"/>
          <a:sy n="69" d="100"/>
        </p:scale>
        <p:origin x="690" y="66"/>
      </p:cViewPr>
      <p:guideLst>
        <p:guide orient="horz" pos="2160"/>
        <p:guide pos="3840"/>
      </p:guideLst>
    </p:cSldViewPr>
  </p:slideViewPr>
  <p:outlineViewPr>
    <p:cViewPr>
      <p:scale>
        <a:sx n="33" d="100"/>
        <a:sy n="33" d="100"/>
      </p:scale>
      <p:origin x="0" y="-8538"/>
    </p:cViewPr>
  </p:outlineViewPr>
  <p:notesTextViewPr>
    <p:cViewPr>
      <p:scale>
        <a:sx n="1" d="1"/>
        <a:sy n="1" d="1"/>
      </p:scale>
      <p:origin x="0" y="0"/>
    </p:cViewPr>
  </p:notesTextViewPr>
  <p:sorterViewPr>
    <p:cViewPr>
      <p:scale>
        <a:sx n="100" d="100"/>
        <a:sy n="100" d="100"/>
      </p:scale>
      <p:origin x="0" y="-23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10-20T00:13:26.193" idx="2">
    <p:pos x="4752" y="2716"/>
    <p:text>Scott, is this the correct video?</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4-10-20T12:53:19.750" idx="3">
    <p:pos x="5475" y="2649"/>
    <p:text>We said we may want another non-MDC video, but for the sake of time, maybe we have them watch this one, and then have them discuss what they was by connecting it to the OTES assessment of student learning standard?</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649" cy="466379"/>
          </a:xfrm>
          <a:prstGeom prst="rect">
            <a:avLst/>
          </a:prstGeom>
        </p:spPr>
        <p:txBody>
          <a:bodyPr vert="horz" lIns="88276" tIns="44138" rIns="88276" bIns="44138" rtlCol="0"/>
          <a:lstStyle>
            <a:lvl1pPr algn="l">
              <a:defRPr sz="1200"/>
            </a:lvl1pPr>
          </a:lstStyle>
          <a:p>
            <a:endParaRPr lang="en-US" dirty="0"/>
          </a:p>
        </p:txBody>
      </p:sp>
      <p:sp>
        <p:nvSpPr>
          <p:cNvPr id="3" name="Date Placeholder 2"/>
          <p:cNvSpPr>
            <a:spLocks noGrp="1"/>
          </p:cNvSpPr>
          <p:nvPr>
            <p:ph type="dt" sz="quarter" idx="1"/>
          </p:nvPr>
        </p:nvSpPr>
        <p:spPr>
          <a:xfrm>
            <a:off x="3977928" y="0"/>
            <a:ext cx="3043649" cy="466379"/>
          </a:xfrm>
          <a:prstGeom prst="rect">
            <a:avLst/>
          </a:prstGeom>
        </p:spPr>
        <p:txBody>
          <a:bodyPr vert="horz" lIns="88276" tIns="44138" rIns="88276" bIns="44138" rtlCol="0"/>
          <a:lstStyle>
            <a:lvl1pPr algn="r">
              <a:defRPr sz="1200"/>
            </a:lvl1pPr>
          </a:lstStyle>
          <a:p>
            <a:fld id="{A6268651-F3C9-4916-920C-00E617E9AED5}" type="datetimeFigureOut">
              <a:rPr lang="en-US" smtClean="0"/>
              <a:pPr/>
              <a:t>6/19/2018</a:t>
            </a:fld>
            <a:endParaRPr lang="en-US" dirty="0"/>
          </a:p>
        </p:txBody>
      </p:sp>
      <p:sp>
        <p:nvSpPr>
          <p:cNvPr id="4" name="Footer Placeholder 3"/>
          <p:cNvSpPr>
            <a:spLocks noGrp="1"/>
          </p:cNvSpPr>
          <p:nvPr>
            <p:ph type="ftr" sz="quarter" idx="2"/>
          </p:nvPr>
        </p:nvSpPr>
        <p:spPr>
          <a:xfrm>
            <a:off x="0" y="8842722"/>
            <a:ext cx="3043649" cy="466378"/>
          </a:xfrm>
          <a:prstGeom prst="rect">
            <a:avLst/>
          </a:prstGeom>
        </p:spPr>
        <p:txBody>
          <a:bodyPr vert="horz" lIns="88276" tIns="44138" rIns="88276" bIns="4413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928" y="8842722"/>
            <a:ext cx="3043649" cy="466378"/>
          </a:xfrm>
          <a:prstGeom prst="rect">
            <a:avLst/>
          </a:prstGeom>
        </p:spPr>
        <p:txBody>
          <a:bodyPr vert="horz" lIns="88276" tIns="44138" rIns="88276" bIns="44138" rtlCol="0" anchor="b"/>
          <a:lstStyle>
            <a:lvl1pPr algn="r">
              <a:defRPr sz="1200"/>
            </a:lvl1pPr>
          </a:lstStyle>
          <a:p>
            <a:fld id="{BB8E43DB-513F-446D-9B2B-A0EC83A8F35F}" type="slidenum">
              <a:rPr lang="en-US" smtClean="0"/>
              <a:pPr/>
              <a:t>‹#›</a:t>
            </a:fld>
            <a:endParaRPr lang="en-US" dirty="0"/>
          </a:p>
        </p:txBody>
      </p:sp>
    </p:spTree>
    <p:extLst>
      <p:ext uri="{BB962C8B-B14F-4D97-AF65-F5344CB8AC3E}">
        <p14:creationId xmlns:p14="http://schemas.microsoft.com/office/powerpoint/2010/main" val="85168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1"/>
          </a:xfrm>
          <a:prstGeom prst="rect">
            <a:avLst/>
          </a:prstGeom>
        </p:spPr>
        <p:txBody>
          <a:bodyPr vert="horz" lIns="93317" tIns="46659" rIns="93317" bIns="46659" rtlCol="0"/>
          <a:lstStyle>
            <a:lvl1pPr algn="l">
              <a:defRPr sz="1300"/>
            </a:lvl1pPr>
          </a:lstStyle>
          <a:p>
            <a:endParaRPr lang="en-US" dirty="0"/>
          </a:p>
        </p:txBody>
      </p:sp>
      <p:sp>
        <p:nvSpPr>
          <p:cNvPr id="3" name="Date Placeholder 2"/>
          <p:cNvSpPr>
            <a:spLocks noGrp="1"/>
          </p:cNvSpPr>
          <p:nvPr>
            <p:ph type="dt" idx="1"/>
          </p:nvPr>
        </p:nvSpPr>
        <p:spPr>
          <a:xfrm>
            <a:off x="3978131" y="1"/>
            <a:ext cx="3043343" cy="467071"/>
          </a:xfrm>
          <a:prstGeom prst="rect">
            <a:avLst/>
          </a:prstGeom>
        </p:spPr>
        <p:txBody>
          <a:bodyPr vert="horz" lIns="93317" tIns="46659" rIns="93317" bIns="46659" rtlCol="0"/>
          <a:lstStyle>
            <a:lvl1pPr algn="r">
              <a:defRPr sz="1300"/>
            </a:lvl1pPr>
          </a:lstStyle>
          <a:p>
            <a:fld id="{65E7DE6B-5803-49BB-A818-5A895BA7D172}" type="datetimeFigureOut">
              <a:rPr lang="en-US" smtClean="0"/>
              <a:pPr/>
              <a:t>6/19/2018</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8131" y="8842030"/>
            <a:ext cx="3043343" cy="467070"/>
          </a:xfrm>
          <a:prstGeom prst="rect">
            <a:avLst/>
          </a:prstGeom>
        </p:spPr>
        <p:txBody>
          <a:bodyPr vert="horz" lIns="93317" tIns="46659" rIns="93317" bIns="46659" rtlCol="0" anchor="b"/>
          <a:lstStyle>
            <a:lvl1pPr algn="r">
              <a:defRPr sz="1300"/>
            </a:lvl1pPr>
          </a:lstStyle>
          <a:p>
            <a:fld id="{A106D5B2-032A-4C73-B5B4-D0145B51EA85}" type="slidenum">
              <a:rPr lang="en-US" smtClean="0"/>
              <a:pPr/>
              <a:t>‹#›</a:t>
            </a:fld>
            <a:endParaRPr lang="en-US" dirty="0"/>
          </a:p>
        </p:txBody>
      </p:sp>
    </p:spTree>
    <p:extLst>
      <p:ext uri="{BB962C8B-B14F-4D97-AF65-F5344CB8AC3E}">
        <p14:creationId xmlns:p14="http://schemas.microsoft.com/office/powerpoint/2010/main" val="449461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06D5B2-032A-4C73-B5B4-D0145B51EA85}" type="slidenum">
              <a:rPr lang="en-US" smtClean="0"/>
              <a:pPr/>
              <a:t>2</a:t>
            </a:fld>
            <a:endParaRPr lang="en-US" dirty="0"/>
          </a:p>
        </p:txBody>
      </p:sp>
    </p:spTree>
    <p:extLst>
      <p:ext uri="{BB962C8B-B14F-4D97-AF65-F5344CB8AC3E}">
        <p14:creationId xmlns:p14="http://schemas.microsoft.com/office/powerpoint/2010/main" val="4135041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F3786-11C9-42AB-860F-CC16970F9F8D}" type="slidenum">
              <a:rPr lang="en-US" smtClean="0"/>
              <a:pPr/>
              <a:t>69</a:t>
            </a:fld>
            <a:endParaRPr lang="en-US" dirty="0"/>
          </a:p>
        </p:txBody>
      </p:sp>
    </p:spTree>
    <p:extLst>
      <p:ext uri="{BB962C8B-B14F-4D97-AF65-F5344CB8AC3E}">
        <p14:creationId xmlns:p14="http://schemas.microsoft.com/office/powerpoint/2010/main" val="3214697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9:10 – 9:30</a:t>
            </a:r>
          </a:p>
          <a:p>
            <a:r>
              <a:rPr lang="en-US" dirty="0" smtClean="0"/>
              <a:t>Intro to Problem Solving Lesson </a:t>
            </a:r>
          </a:p>
          <a:p>
            <a:r>
              <a:rPr lang="en-US" dirty="0" smtClean="0"/>
              <a:t>Pre-assessment for problem-solving </a:t>
            </a:r>
          </a:p>
          <a:p>
            <a:r>
              <a:rPr lang="en-US" dirty="0" smtClean="0"/>
              <a:t>(break is embedded)</a:t>
            </a:r>
          </a:p>
          <a:p>
            <a:pPr defTabSz="950898">
              <a:defRPr/>
            </a:pPr>
            <a:r>
              <a:rPr lang="en-US" dirty="0" smtClean="0"/>
              <a:t>Lead: Sandra</a:t>
            </a:r>
          </a:p>
        </p:txBody>
      </p:sp>
      <p:sp>
        <p:nvSpPr>
          <p:cNvPr id="4" name="Slide Number Placeholder 3"/>
          <p:cNvSpPr>
            <a:spLocks noGrp="1"/>
          </p:cNvSpPr>
          <p:nvPr>
            <p:ph type="sldNum" sz="quarter" idx="10"/>
          </p:nvPr>
        </p:nvSpPr>
        <p:spPr/>
        <p:txBody>
          <a:bodyPr/>
          <a:lstStyle/>
          <a:p>
            <a:fld id="{6BDF3786-11C9-42AB-860F-CC16970F9F8D}" type="slidenum">
              <a:rPr lang="en-US" smtClean="0"/>
              <a:pPr/>
              <a:t>73</a:t>
            </a:fld>
            <a:endParaRPr lang="en-US" dirty="0"/>
          </a:p>
        </p:txBody>
      </p:sp>
    </p:spTree>
    <p:extLst>
      <p:ext uri="{BB962C8B-B14F-4D97-AF65-F5344CB8AC3E}">
        <p14:creationId xmlns:p14="http://schemas.microsoft.com/office/powerpoint/2010/main" val="360939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at 9:30 – 9:40</a:t>
            </a:r>
          </a:p>
          <a:p>
            <a:r>
              <a:rPr lang="en-US" dirty="0" smtClean="0"/>
              <a:t>Generalizing patterns: Table Tiles</a:t>
            </a:r>
          </a:p>
          <a:p>
            <a:r>
              <a:rPr lang="en-US" dirty="0" smtClean="0"/>
              <a:t>1. Improve individual solutions to the assessment task (10 minutes max)</a:t>
            </a:r>
          </a:p>
          <a:p>
            <a:r>
              <a:rPr lang="en-US" dirty="0" smtClean="0"/>
              <a:t>Lead: Sandra</a:t>
            </a:r>
            <a:endParaRPr lang="en-US" dirty="0"/>
          </a:p>
        </p:txBody>
      </p:sp>
      <p:sp>
        <p:nvSpPr>
          <p:cNvPr id="4" name="Slide Number Placeholder 3"/>
          <p:cNvSpPr>
            <a:spLocks noGrp="1"/>
          </p:cNvSpPr>
          <p:nvPr>
            <p:ph type="sldNum" sz="quarter" idx="10"/>
          </p:nvPr>
        </p:nvSpPr>
        <p:spPr/>
        <p:txBody>
          <a:bodyPr/>
          <a:lstStyle/>
          <a:p>
            <a:fld id="{6BDF3786-11C9-42AB-860F-CC16970F9F8D}" type="slidenum">
              <a:rPr lang="en-US" smtClean="0"/>
              <a:pPr/>
              <a:t>74</a:t>
            </a:fld>
            <a:endParaRPr lang="en-US" dirty="0"/>
          </a:p>
        </p:txBody>
      </p:sp>
    </p:spTree>
    <p:extLst>
      <p:ext uri="{BB962C8B-B14F-4D97-AF65-F5344CB8AC3E}">
        <p14:creationId xmlns:p14="http://schemas.microsoft.com/office/powerpoint/2010/main" val="4246328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9:40-9:55</a:t>
            </a:r>
          </a:p>
          <a:p>
            <a:r>
              <a:rPr lang="en-US" dirty="0" smtClean="0"/>
              <a:t>Collaborative small-group work (15 minutes) </a:t>
            </a:r>
          </a:p>
          <a:p>
            <a:r>
              <a:rPr lang="en-US" dirty="0" smtClean="0"/>
              <a:t>Lead: Sandra</a:t>
            </a:r>
            <a:endParaRPr lang="en-US" dirty="0"/>
          </a:p>
        </p:txBody>
      </p:sp>
      <p:sp>
        <p:nvSpPr>
          <p:cNvPr id="4" name="Slide Number Placeholder 3"/>
          <p:cNvSpPr>
            <a:spLocks noGrp="1"/>
          </p:cNvSpPr>
          <p:nvPr>
            <p:ph type="sldNum" sz="quarter" idx="10"/>
          </p:nvPr>
        </p:nvSpPr>
        <p:spPr/>
        <p:txBody>
          <a:bodyPr/>
          <a:lstStyle/>
          <a:p>
            <a:fld id="{6BDF3786-11C9-42AB-860F-CC16970F9F8D}" type="slidenum">
              <a:rPr lang="en-US" smtClean="0"/>
              <a:pPr/>
              <a:t>75</a:t>
            </a:fld>
            <a:endParaRPr lang="en-US" dirty="0"/>
          </a:p>
        </p:txBody>
      </p:sp>
    </p:spTree>
    <p:extLst>
      <p:ext uri="{BB962C8B-B14F-4D97-AF65-F5344CB8AC3E}">
        <p14:creationId xmlns:p14="http://schemas.microsoft.com/office/powerpoint/2010/main" val="1581748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1:20-1:45</a:t>
            </a:r>
          </a:p>
          <a:p>
            <a:pPr defTabSz="950898">
              <a:defRPr/>
            </a:pPr>
            <a:r>
              <a:rPr lang="en-US" dirty="0" smtClean="0"/>
              <a:t>(Video: 2 is greater than 4)</a:t>
            </a:r>
            <a:endParaRPr lang="en-US" sz="1100" dirty="0"/>
          </a:p>
          <a:p>
            <a:r>
              <a:rPr lang="en-US" dirty="0" smtClean="0"/>
              <a:t>Analyzing student responses (give teachers sample student responses)</a:t>
            </a:r>
          </a:p>
          <a:p>
            <a:r>
              <a:rPr lang="en-US" dirty="0" smtClean="0"/>
              <a:t>Misconceptions (have them go and identify some misconceptions)</a:t>
            </a:r>
            <a:endParaRPr lang="en-US" sz="1100" dirty="0"/>
          </a:p>
          <a:p>
            <a:r>
              <a:rPr lang="en-US" dirty="0" smtClean="0"/>
              <a:t>Feedback questions (think about feedback questions) Discuss how they should be. </a:t>
            </a:r>
          </a:p>
          <a:p>
            <a:endParaRPr lang="en-US" dirty="0" smtClean="0"/>
          </a:p>
          <a:p>
            <a:r>
              <a:rPr lang="en-US" dirty="0" smtClean="0"/>
              <a:t>Lead: Sandra </a:t>
            </a:r>
            <a:endParaRPr lang="en-US" sz="1100" dirty="0"/>
          </a:p>
        </p:txBody>
      </p:sp>
      <p:sp>
        <p:nvSpPr>
          <p:cNvPr id="4" name="Slide Number Placeholder 3"/>
          <p:cNvSpPr>
            <a:spLocks noGrp="1"/>
          </p:cNvSpPr>
          <p:nvPr>
            <p:ph type="sldNum" sz="quarter" idx="10"/>
          </p:nvPr>
        </p:nvSpPr>
        <p:spPr/>
        <p:txBody>
          <a:bodyPr/>
          <a:lstStyle/>
          <a:p>
            <a:fld id="{6BDF3786-11C9-42AB-860F-CC16970F9F8D}" type="slidenum">
              <a:rPr lang="en-US" smtClean="0"/>
              <a:pPr/>
              <a:t>82</a:t>
            </a:fld>
            <a:endParaRPr lang="en-US" dirty="0"/>
          </a:p>
        </p:txBody>
      </p:sp>
    </p:spTree>
    <p:extLst>
      <p:ext uri="{BB962C8B-B14F-4D97-AF65-F5344CB8AC3E}">
        <p14:creationId xmlns:p14="http://schemas.microsoft.com/office/powerpoint/2010/main" val="1113687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898">
              <a:defRPr/>
            </a:pPr>
            <a:r>
              <a:rPr lang="en-US" dirty="0" smtClean="0"/>
              <a:t>1:20-1:45</a:t>
            </a:r>
          </a:p>
          <a:p>
            <a:pPr lvl="0"/>
            <a:endParaRPr lang="en-US" dirty="0" smtClean="0"/>
          </a:p>
          <a:p>
            <a:pPr lvl="0"/>
            <a:r>
              <a:rPr lang="en-US" dirty="0" smtClean="0"/>
              <a:t>This is adapted from both Ann Shannon</a:t>
            </a:r>
            <a:r>
              <a:rPr lang="en-US" baseline="0" dirty="0" smtClean="0"/>
              <a:t> and Associates “Criteria for Feedback” and Grant Wiggins “7 keys to effective feedback” (http://www.ascd.org/publications/educational-leadership/sept12/vol70/num01/Seven-Keys-to-Effective-Feedback.aspx). </a:t>
            </a:r>
          </a:p>
          <a:p>
            <a:pPr lvl="0"/>
            <a:endParaRPr lang="en-US" baseline="0" dirty="0" smtClean="0"/>
          </a:p>
          <a:p>
            <a:pPr lvl="0"/>
            <a:r>
              <a:rPr lang="en-US" baseline="0" dirty="0" smtClean="0"/>
              <a:t>Lead: Sandra</a:t>
            </a:r>
          </a:p>
        </p:txBody>
      </p:sp>
      <p:sp>
        <p:nvSpPr>
          <p:cNvPr id="4" name="Slide Number Placeholder 3"/>
          <p:cNvSpPr>
            <a:spLocks noGrp="1"/>
          </p:cNvSpPr>
          <p:nvPr>
            <p:ph type="sldNum" sz="quarter" idx="10"/>
          </p:nvPr>
        </p:nvSpPr>
        <p:spPr/>
        <p:txBody>
          <a:bodyPr/>
          <a:lstStyle/>
          <a:p>
            <a:fld id="{F3DDEF52-1A2D-4B01-AF70-E56A9F5BD98B}" type="slidenum">
              <a:rPr lang="en-US" smtClean="0"/>
              <a:pPr/>
              <a:t>84</a:t>
            </a:fld>
            <a:endParaRPr lang="en-US" dirty="0"/>
          </a:p>
        </p:txBody>
      </p:sp>
    </p:spTree>
    <p:extLst>
      <p:ext uri="{BB962C8B-B14F-4D97-AF65-F5344CB8AC3E}">
        <p14:creationId xmlns:p14="http://schemas.microsoft.com/office/powerpoint/2010/main" val="2202448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8:15-8:45</a:t>
            </a:r>
          </a:p>
          <a:p>
            <a:r>
              <a:rPr lang="en-US" dirty="0" smtClean="0"/>
              <a:t>Let’s look at the OTES Rubric (MDC Video: GATES Math Collaborative Classroom Video. Potentially have another non-MDC video) (Focus on Assessment of Student Learning standard)</a:t>
            </a:r>
          </a:p>
          <a:p>
            <a:r>
              <a:rPr lang="en-US" dirty="0" smtClean="0"/>
              <a:t>Connect to MDC Classroom Challenge</a:t>
            </a:r>
          </a:p>
          <a:p>
            <a:pPr defTabSz="950898">
              <a:defRPr/>
            </a:pPr>
            <a:r>
              <a:rPr lang="en-US" dirty="0" smtClean="0"/>
              <a:t>Lead: Verdie</a:t>
            </a:r>
          </a:p>
        </p:txBody>
      </p:sp>
      <p:sp>
        <p:nvSpPr>
          <p:cNvPr id="4" name="Slide Number Placeholder 3"/>
          <p:cNvSpPr>
            <a:spLocks noGrp="1"/>
          </p:cNvSpPr>
          <p:nvPr>
            <p:ph type="sldNum" sz="quarter" idx="10"/>
          </p:nvPr>
        </p:nvSpPr>
        <p:spPr/>
        <p:txBody>
          <a:bodyPr/>
          <a:lstStyle/>
          <a:p>
            <a:fld id="{6BDF3786-11C9-42AB-860F-CC16970F9F8D}" type="slidenum">
              <a:rPr lang="en-US" smtClean="0"/>
              <a:pPr/>
              <a:t>92</a:t>
            </a:fld>
            <a:endParaRPr lang="en-US" dirty="0"/>
          </a:p>
        </p:txBody>
      </p:sp>
    </p:spTree>
    <p:extLst>
      <p:ext uri="{BB962C8B-B14F-4D97-AF65-F5344CB8AC3E}">
        <p14:creationId xmlns:p14="http://schemas.microsoft.com/office/powerpoint/2010/main" val="600509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898">
              <a:defRPr/>
            </a:pPr>
            <a:r>
              <a:rPr lang="en-US" dirty="0" smtClean="0"/>
              <a:t>12:00-12:15</a:t>
            </a:r>
          </a:p>
          <a:p>
            <a:r>
              <a:rPr lang="en-US" dirty="0" smtClean="0"/>
              <a:t>MAP Website</a:t>
            </a:r>
          </a:p>
          <a:p>
            <a:r>
              <a:rPr lang="en-US" dirty="0" smtClean="0"/>
              <a:t>Lead: Verdie</a:t>
            </a:r>
            <a:endParaRPr lang="en-US" dirty="0"/>
          </a:p>
        </p:txBody>
      </p:sp>
      <p:sp>
        <p:nvSpPr>
          <p:cNvPr id="4" name="Slide Number Placeholder 3"/>
          <p:cNvSpPr>
            <a:spLocks noGrp="1"/>
          </p:cNvSpPr>
          <p:nvPr>
            <p:ph type="sldNum" sz="quarter" idx="10"/>
          </p:nvPr>
        </p:nvSpPr>
        <p:spPr/>
        <p:txBody>
          <a:bodyPr/>
          <a:lstStyle/>
          <a:p>
            <a:fld id="{6BDF3786-11C9-42AB-860F-CC16970F9F8D}" type="slidenum">
              <a:rPr lang="en-US" smtClean="0"/>
              <a:pPr/>
              <a:t>94</a:t>
            </a:fld>
            <a:endParaRPr lang="en-US" dirty="0"/>
          </a:p>
        </p:txBody>
      </p:sp>
    </p:spTree>
    <p:extLst>
      <p:ext uri="{BB962C8B-B14F-4D97-AF65-F5344CB8AC3E}">
        <p14:creationId xmlns:p14="http://schemas.microsoft.com/office/powerpoint/2010/main" val="1469533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898">
              <a:defRPr/>
            </a:pPr>
            <a:r>
              <a:rPr lang="en-US" dirty="0" smtClean="0"/>
              <a:t>12:15 – 1:30</a:t>
            </a:r>
          </a:p>
          <a:p>
            <a:r>
              <a:rPr lang="en-US" dirty="0" smtClean="0"/>
              <a:t>Choose a lesson (worksheet for selecting a lesson) – connection between content and lessons  They will have in their binders the alignment document that Scott prepared.</a:t>
            </a:r>
          </a:p>
          <a:p>
            <a:r>
              <a:rPr lang="en-US" dirty="0" smtClean="0"/>
              <a:t>Lead: Scott</a:t>
            </a:r>
          </a:p>
          <a:p>
            <a:endParaRPr lang="en-US" dirty="0" smtClean="0"/>
          </a:p>
          <a:p>
            <a:r>
              <a:rPr lang="en-US" dirty="0" smtClean="0"/>
              <a:t>Planning for your lesson</a:t>
            </a:r>
          </a:p>
          <a:p>
            <a:r>
              <a:rPr lang="en-US" dirty="0" smtClean="0"/>
              <a:t>All </a:t>
            </a:r>
            <a:endParaRPr lang="en-US" dirty="0"/>
          </a:p>
        </p:txBody>
      </p:sp>
      <p:sp>
        <p:nvSpPr>
          <p:cNvPr id="4" name="Slide Number Placeholder 3"/>
          <p:cNvSpPr>
            <a:spLocks noGrp="1"/>
          </p:cNvSpPr>
          <p:nvPr>
            <p:ph type="sldNum" sz="quarter" idx="10"/>
          </p:nvPr>
        </p:nvSpPr>
        <p:spPr/>
        <p:txBody>
          <a:bodyPr/>
          <a:lstStyle/>
          <a:p>
            <a:fld id="{6BDF3786-11C9-42AB-860F-CC16970F9F8D}" type="slidenum">
              <a:rPr lang="en-US" smtClean="0"/>
              <a:pPr/>
              <a:t>95</a:t>
            </a:fld>
            <a:endParaRPr lang="en-US" dirty="0"/>
          </a:p>
        </p:txBody>
      </p:sp>
    </p:spTree>
    <p:extLst>
      <p:ext uri="{BB962C8B-B14F-4D97-AF65-F5344CB8AC3E}">
        <p14:creationId xmlns:p14="http://schemas.microsoft.com/office/powerpoint/2010/main" val="151548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06D5B2-032A-4C73-B5B4-D0145B51EA85}" type="slidenum">
              <a:rPr lang="en-US" smtClean="0"/>
              <a:pPr/>
              <a:t>3</a:t>
            </a:fld>
            <a:endParaRPr lang="en-US" dirty="0"/>
          </a:p>
        </p:txBody>
      </p:sp>
    </p:spTree>
    <p:extLst>
      <p:ext uri="{BB962C8B-B14F-4D97-AF65-F5344CB8AC3E}">
        <p14:creationId xmlns:p14="http://schemas.microsoft.com/office/powerpoint/2010/main" val="2275538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Concept Development</a:t>
            </a:r>
          </a:p>
          <a:p>
            <a:r>
              <a:rPr lang="en-US" dirty="0" smtClean="0"/>
              <a:t>Help students and teachers realize the CCSSM requirement that “Proficient students expect mathematics to make sense.” These lessons are designed to reveal and develop students’ conceptions, and misconceptions, of significant mathematical ideas and how these connect to their other knowledge.</a:t>
            </a:r>
          </a:p>
          <a:p>
            <a:r>
              <a:rPr lang="en-US" dirty="0" smtClean="0"/>
              <a:t>Problem</a:t>
            </a:r>
            <a:r>
              <a:rPr lang="en-US" baseline="0" dirty="0" smtClean="0"/>
              <a:t> Solving</a:t>
            </a:r>
          </a:p>
          <a:p>
            <a:pPr defTabSz="933167" eaLnBrk="0" fontAlgn="base" hangingPunct="0">
              <a:spcBef>
                <a:spcPct val="30000"/>
              </a:spcBef>
              <a:spcAft>
                <a:spcPct val="0"/>
              </a:spcAft>
              <a:defRPr/>
            </a:pPr>
            <a:r>
              <a:rPr lang="en-US" b="1" dirty="0" smtClean="0"/>
              <a:t>	</a:t>
            </a:r>
            <a:r>
              <a:rPr lang="en-US" dirty="0" smtClean="0"/>
              <a:t>Help students and teachers also realize the CCSSM requirement that “They take an active stance in solving mathematical problems.” These lessons are designed to assess and develop students’ capacity to apply their mathematics flexibly to non-routine unstructured problems, both from the real world and within pure mathematics.</a:t>
            </a:r>
            <a:endParaRPr lang="en-US" b="1" dirty="0" smtClean="0"/>
          </a:p>
          <a:p>
            <a:endParaRPr lang="en-US" dirty="0" smtClean="0"/>
          </a:p>
        </p:txBody>
      </p:sp>
      <p:sp>
        <p:nvSpPr>
          <p:cNvPr id="4" name="Slide Number Placeholder 3"/>
          <p:cNvSpPr>
            <a:spLocks noGrp="1"/>
          </p:cNvSpPr>
          <p:nvPr>
            <p:ph type="sldNum" sz="quarter" idx="10"/>
          </p:nvPr>
        </p:nvSpPr>
        <p:spPr/>
        <p:txBody>
          <a:bodyPr/>
          <a:lstStyle/>
          <a:p>
            <a:pPr>
              <a:defRPr/>
            </a:pPr>
            <a:fld id="{A77102DA-73EB-474A-B70B-B6D9D4CD6A45}" type="slidenum">
              <a:rPr lang="en-US" smtClean="0"/>
              <a:pPr>
                <a:defRPr/>
              </a:pPr>
              <a:t>10</a:t>
            </a:fld>
            <a:endParaRPr lang="en-US" dirty="0"/>
          </a:p>
        </p:txBody>
      </p:sp>
    </p:spTree>
    <p:extLst>
      <p:ext uri="{BB962C8B-B14F-4D97-AF65-F5344CB8AC3E}">
        <p14:creationId xmlns:p14="http://schemas.microsoft.com/office/powerpoint/2010/main" val="1620073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11:00-11:30</a:t>
            </a:r>
          </a:p>
          <a:p>
            <a:pPr defTabSz="950898">
              <a:defRPr/>
            </a:pPr>
            <a:r>
              <a:rPr lang="en-US" dirty="0" smtClean="0"/>
              <a:t>Differences in CD and PS Classroom Challenges </a:t>
            </a:r>
          </a:p>
          <a:p>
            <a:pPr defTabSz="950898">
              <a:defRPr/>
            </a:pPr>
            <a:r>
              <a:rPr lang="en-US" dirty="0" smtClean="0"/>
              <a:t>Comment on:</a:t>
            </a:r>
          </a:p>
          <a:p>
            <a:pPr defTabSz="950898">
              <a:defRPr/>
            </a:pPr>
            <a:r>
              <a:rPr lang="en-US" dirty="0" smtClean="0"/>
              <a:t>1. How are groups chosen within problem solving lessons?</a:t>
            </a:r>
          </a:p>
          <a:p>
            <a:pPr defTabSz="950898">
              <a:defRPr/>
            </a:pPr>
            <a:r>
              <a:rPr lang="en-US" dirty="0" smtClean="0"/>
              <a:t>2. Where are problem solving lessons placed within a unit? </a:t>
            </a:r>
          </a:p>
          <a:p>
            <a:pPr defTabSz="950898">
              <a:defRPr/>
            </a:pPr>
            <a:r>
              <a:rPr lang="en-US" dirty="0" smtClean="0"/>
              <a:t>Lead: Scott</a:t>
            </a:r>
          </a:p>
        </p:txBody>
      </p:sp>
      <p:sp>
        <p:nvSpPr>
          <p:cNvPr id="4" name="Slide Number Placeholder 3"/>
          <p:cNvSpPr>
            <a:spLocks noGrp="1"/>
          </p:cNvSpPr>
          <p:nvPr>
            <p:ph type="sldNum" sz="quarter" idx="10"/>
          </p:nvPr>
        </p:nvSpPr>
        <p:spPr/>
        <p:txBody>
          <a:bodyPr/>
          <a:lstStyle/>
          <a:p>
            <a:fld id="{128309B9-7129-4DFB-B3FA-4E036272F940}" type="slidenum">
              <a:rPr lang="en-US" smtClean="0"/>
              <a:pPr/>
              <a:t>11</a:t>
            </a:fld>
            <a:endParaRPr lang="en-US" dirty="0"/>
          </a:p>
        </p:txBody>
      </p:sp>
    </p:spTree>
    <p:extLst>
      <p:ext uri="{BB962C8B-B14F-4D97-AF65-F5344CB8AC3E}">
        <p14:creationId xmlns:p14="http://schemas.microsoft.com/office/powerpoint/2010/main" val="1051500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Concept Development</a:t>
            </a:r>
          </a:p>
          <a:p>
            <a:r>
              <a:rPr lang="en-US" dirty="0" smtClean="0"/>
              <a:t>Help students and teachers realize the CCSSM requirement that “Proficient students expect mathematics to make sense.” These lessons are designed to reveal and develop students’ conceptions, and misconceptions, of significant mathematical ideas and how these connect to their other knowledge.</a:t>
            </a:r>
          </a:p>
          <a:p>
            <a:r>
              <a:rPr lang="en-US" dirty="0" smtClean="0"/>
              <a:t>Problem</a:t>
            </a:r>
            <a:r>
              <a:rPr lang="en-US" baseline="0" dirty="0" smtClean="0"/>
              <a:t> Solving</a:t>
            </a:r>
          </a:p>
          <a:p>
            <a:pPr defTabSz="933167" eaLnBrk="0" fontAlgn="base" hangingPunct="0">
              <a:spcBef>
                <a:spcPct val="30000"/>
              </a:spcBef>
              <a:spcAft>
                <a:spcPct val="0"/>
              </a:spcAft>
              <a:defRPr/>
            </a:pPr>
            <a:r>
              <a:rPr lang="en-US" b="1" dirty="0" smtClean="0"/>
              <a:t>	</a:t>
            </a:r>
            <a:r>
              <a:rPr lang="en-US" dirty="0" smtClean="0"/>
              <a:t>Help students and teachers also realize the CCSSM requirement that “They take an active stance in solving mathematical problems.” These lessons are designed to assess and develop students’ capacity to apply their mathematics flexibly to non-routine unstructured problems, both from the real world and within pure mathematics.</a:t>
            </a:r>
            <a:endParaRPr lang="en-US" b="1" dirty="0" smtClean="0"/>
          </a:p>
          <a:p>
            <a:endParaRPr lang="en-US" dirty="0" smtClean="0"/>
          </a:p>
        </p:txBody>
      </p:sp>
      <p:sp>
        <p:nvSpPr>
          <p:cNvPr id="4" name="Slide Number Placeholder 3"/>
          <p:cNvSpPr>
            <a:spLocks noGrp="1"/>
          </p:cNvSpPr>
          <p:nvPr>
            <p:ph type="sldNum" sz="quarter" idx="10"/>
          </p:nvPr>
        </p:nvSpPr>
        <p:spPr/>
        <p:txBody>
          <a:bodyPr/>
          <a:lstStyle/>
          <a:p>
            <a:pPr>
              <a:defRPr/>
            </a:pPr>
            <a:fld id="{A77102DA-73EB-474A-B70B-B6D9D4CD6A45}" type="slidenum">
              <a:rPr lang="en-US" smtClean="0"/>
              <a:pPr>
                <a:defRPr/>
              </a:pPr>
              <a:t>32</a:t>
            </a:fld>
            <a:endParaRPr lang="en-US" dirty="0"/>
          </a:p>
        </p:txBody>
      </p:sp>
    </p:spTree>
    <p:extLst>
      <p:ext uri="{BB962C8B-B14F-4D97-AF65-F5344CB8AC3E}">
        <p14:creationId xmlns:p14="http://schemas.microsoft.com/office/powerpoint/2010/main" val="2672523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77102DA-73EB-474A-B70B-B6D9D4CD6A45}" type="slidenum">
              <a:rPr lang="en-US" smtClean="0"/>
              <a:pPr>
                <a:defRPr/>
              </a:pPr>
              <a:t>52</a:t>
            </a:fld>
            <a:endParaRPr lang="en-US" dirty="0"/>
          </a:p>
        </p:txBody>
      </p:sp>
    </p:spTree>
    <p:extLst>
      <p:ext uri="{BB962C8B-B14F-4D97-AF65-F5344CB8AC3E}">
        <p14:creationId xmlns:p14="http://schemas.microsoft.com/office/powerpoint/2010/main" val="4079933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6BDF3786-11C9-42AB-860F-CC16970F9F8D}" type="slidenum">
              <a:rPr lang="en-US" smtClean="0"/>
              <a:pPr/>
              <a:t>62</a:t>
            </a:fld>
            <a:endParaRPr lang="en-US" dirty="0"/>
          </a:p>
        </p:txBody>
      </p:sp>
    </p:spTree>
    <p:extLst>
      <p:ext uri="{BB962C8B-B14F-4D97-AF65-F5344CB8AC3E}">
        <p14:creationId xmlns:p14="http://schemas.microsoft.com/office/powerpoint/2010/main" val="1971003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BDF3786-11C9-42AB-860F-CC16970F9F8D}" type="slidenum">
              <a:rPr lang="en-US" smtClean="0"/>
              <a:pPr/>
              <a:t>65</a:t>
            </a:fld>
            <a:endParaRPr lang="en-US" dirty="0"/>
          </a:p>
        </p:txBody>
      </p:sp>
    </p:spTree>
    <p:extLst>
      <p:ext uri="{BB962C8B-B14F-4D97-AF65-F5344CB8AC3E}">
        <p14:creationId xmlns:p14="http://schemas.microsoft.com/office/powerpoint/2010/main" val="1295093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28309B9-7129-4DFB-B3FA-4E036272F940}" type="slidenum">
              <a:rPr lang="en-US" smtClean="0"/>
              <a:pPr/>
              <a:t>66</a:t>
            </a:fld>
            <a:endParaRPr lang="en-US" dirty="0"/>
          </a:p>
        </p:txBody>
      </p:sp>
    </p:spTree>
    <p:extLst>
      <p:ext uri="{BB962C8B-B14F-4D97-AF65-F5344CB8AC3E}">
        <p14:creationId xmlns:p14="http://schemas.microsoft.com/office/powerpoint/2010/main" val="1961997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AEDC21-93F1-4F71-B576-185F24F478CF}" type="datetime1">
              <a:rPr lang="en-US" smtClean="0"/>
              <a:t>6/19/2018</a:t>
            </a:fld>
            <a:endParaRPr lang="en-US" dirty="0"/>
          </a:p>
        </p:txBody>
      </p:sp>
      <p:sp>
        <p:nvSpPr>
          <p:cNvPr id="5" name="Footer Placeholder 4"/>
          <p:cNvSpPr>
            <a:spLocks noGrp="1"/>
          </p:cNvSpPr>
          <p:nvPr>
            <p:ph type="ftr" sz="quarter" idx="11"/>
          </p:nvPr>
        </p:nvSpPr>
        <p:spPr/>
        <p:txBody>
          <a:bodyPr/>
          <a:lstStyle/>
          <a:p>
            <a:r>
              <a:rPr lang="en-US" smtClean="0"/>
              <a:t>http://thegoldenclassroom.weebly.com/</a:t>
            </a:r>
            <a:endParaRPr lang="en-US" dirty="0"/>
          </a:p>
        </p:txBody>
      </p:sp>
      <p:sp>
        <p:nvSpPr>
          <p:cNvPr id="6" name="Slide Number Placeholder 5"/>
          <p:cNvSpPr>
            <a:spLocks noGrp="1"/>
          </p:cNvSpPr>
          <p:nvPr>
            <p:ph type="sldNum" sz="quarter" idx="12"/>
          </p:nvPr>
        </p:nvSpPr>
        <p:spPr/>
        <p:txBody>
          <a:bodyPr/>
          <a:lstStyle/>
          <a:p>
            <a:fld id="{D2FD829C-590B-4C4F-BF8C-B892070BB547}" type="slidenum">
              <a:rPr lang="en-US" smtClean="0"/>
              <a:pPr/>
              <a:t>‹#›</a:t>
            </a:fld>
            <a:endParaRPr lang="en-US" dirty="0"/>
          </a:p>
        </p:txBody>
      </p:sp>
    </p:spTree>
    <p:extLst>
      <p:ext uri="{BB962C8B-B14F-4D97-AF65-F5344CB8AC3E}">
        <p14:creationId xmlns:p14="http://schemas.microsoft.com/office/powerpoint/2010/main" val="4238718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8EAF18-3F52-4766-89BC-5E28A6108BBE}" type="datetime1">
              <a:rPr lang="en-US" smtClean="0"/>
              <a:t>6/19/2018</a:t>
            </a:fld>
            <a:endParaRPr lang="en-US" dirty="0"/>
          </a:p>
        </p:txBody>
      </p:sp>
      <p:sp>
        <p:nvSpPr>
          <p:cNvPr id="5" name="Footer Placeholder 4"/>
          <p:cNvSpPr>
            <a:spLocks noGrp="1"/>
          </p:cNvSpPr>
          <p:nvPr>
            <p:ph type="ftr" sz="quarter" idx="11"/>
          </p:nvPr>
        </p:nvSpPr>
        <p:spPr/>
        <p:txBody>
          <a:bodyPr/>
          <a:lstStyle/>
          <a:p>
            <a:r>
              <a:rPr lang="en-US" smtClean="0"/>
              <a:t>http://thegoldenclassroom.weebly.com/</a:t>
            </a:r>
            <a:endParaRPr lang="en-US" dirty="0"/>
          </a:p>
        </p:txBody>
      </p:sp>
      <p:sp>
        <p:nvSpPr>
          <p:cNvPr id="6" name="Slide Number Placeholder 5"/>
          <p:cNvSpPr>
            <a:spLocks noGrp="1"/>
          </p:cNvSpPr>
          <p:nvPr>
            <p:ph type="sldNum" sz="quarter" idx="12"/>
          </p:nvPr>
        </p:nvSpPr>
        <p:spPr/>
        <p:txBody>
          <a:bodyPr/>
          <a:lstStyle/>
          <a:p>
            <a:fld id="{D2FD829C-590B-4C4F-BF8C-B892070BB547}" type="slidenum">
              <a:rPr lang="en-US" smtClean="0"/>
              <a:pPr/>
              <a:t>‹#›</a:t>
            </a:fld>
            <a:endParaRPr lang="en-US" dirty="0"/>
          </a:p>
        </p:txBody>
      </p:sp>
    </p:spTree>
    <p:extLst>
      <p:ext uri="{BB962C8B-B14F-4D97-AF65-F5344CB8AC3E}">
        <p14:creationId xmlns:p14="http://schemas.microsoft.com/office/powerpoint/2010/main" val="1213421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7393C0-A32B-45AD-B7C6-B787D1D85580}" type="datetime1">
              <a:rPr lang="en-US" smtClean="0"/>
              <a:t>6/19/2018</a:t>
            </a:fld>
            <a:endParaRPr lang="en-US" dirty="0"/>
          </a:p>
        </p:txBody>
      </p:sp>
      <p:sp>
        <p:nvSpPr>
          <p:cNvPr id="5" name="Footer Placeholder 4"/>
          <p:cNvSpPr>
            <a:spLocks noGrp="1"/>
          </p:cNvSpPr>
          <p:nvPr>
            <p:ph type="ftr" sz="quarter" idx="11"/>
          </p:nvPr>
        </p:nvSpPr>
        <p:spPr/>
        <p:txBody>
          <a:bodyPr/>
          <a:lstStyle/>
          <a:p>
            <a:r>
              <a:rPr lang="en-US" smtClean="0"/>
              <a:t>http://thegoldenclassroom.weebly.com/</a:t>
            </a:r>
            <a:endParaRPr lang="en-US" dirty="0"/>
          </a:p>
        </p:txBody>
      </p:sp>
      <p:sp>
        <p:nvSpPr>
          <p:cNvPr id="6" name="Slide Number Placeholder 5"/>
          <p:cNvSpPr>
            <a:spLocks noGrp="1"/>
          </p:cNvSpPr>
          <p:nvPr>
            <p:ph type="sldNum" sz="quarter" idx="12"/>
          </p:nvPr>
        </p:nvSpPr>
        <p:spPr/>
        <p:txBody>
          <a:bodyPr/>
          <a:lstStyle/>
          <a:p>
            <a:fld id="{D2FD829C-590B-4C4F-BF8C-B892070BB547}" type="slidenum">
              <a:rPr lang="en-US" smtClean="0"/>
              <a:pPr/>
              <a:t>‹#›</a:t>
            </a:fld>
            <a:endParaRPr lang="en-US" dirty="0"/>
          </a:p>
        </p:txBody>
      </p:sp>
    </p:spTree>
    <p:extLst>
      <p:ext uri="{BB962C8B-B14F-4D97-AF65-F5344CB8AC3E}">
        <p14:creationId xmlns:p14="http://schemas.microsoft.com/office/powerpoint/2010/main" val="2764614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7CCDA9-E29F-4550-B8DA-0FF16174103E}" type="datetime1">
              <a:rPr lang="en-US" smtClean="0"/>
              <a:t>6/19/2018</a:t>
            </a:fld>
            <a:endParaRPr lang="en-US" dirty="0"/>
          </a:p>
        </p:txBody>
      </p:sp>
      <p:sp>
        <p:nvSpPr>
          <p:cNvPr id="5" name="Footer Placeholder 4"/>
          <p:cNvSpPr>
            <a:spLocks noGrp="1"/>
          </p:cNvSpPr>
          <p:nvPr>
            <p:ph type="ftr" sz="quarter" idx="11"/>
          </p:nvPr>
        </p:nvSpPr>
        <p:spPr/>
        <p:txBody>
          <a:bodyPr/>
          <a:lstStyle/>
          <a:p>
            <a:r>
              <a:rPr lang="en-US" smtClean="0"/>
              <a:t>http://thegoldenclassroom.weebly.com/</a:t>
            </a:r>
            <a:endParaRPr lang="en-US" dirty="0"/>
          </a:p>
        </p:txBody>
      </p:sp>
      <p:sp>
        <p:nvSpPr>
          <p:cNvPr id="6" name="Slide Number Placeholder 5"/>
          <p:cNvSpPr>
            <a:spLocks noGrp="1"/>
          </p:cNvSpPr>
          <p:nvPr>
            <p:ph type="sldNum" sz="quarter" idx="12"/>
          </p:nvPr>
        </p:nvSpPr>
        <p:spPr/>
        <p:txBody>
          <a:bodyPr/>
          <a:lstStyle/>
          <a:p>
            <a:fld id="{D2FD829C-590B-4C4F-BF8C-B892070BB547}" type="slidenum">
              <a:rPr lang="en-US" smtClean="0"/>
              <a:pPr/>
              <a:t>‹#›</a:t>
            </a:fld>
            <a:endParaRPr lang="en-US" dirty="0"/>
          </a:p>
        </p:txBody>
      </p:sp>
    </p:spTree>
    <p:extLst>
      <p:ext uri="{BB962C8B-B14F-4D97-AF65-F5344CB8AC3E}">
        <p14:creationId xmlns:p14="http://schemas.microsoft.com/office/powerpoint/2010/main" val="1234588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A5D4AD-2B2D-4997-9031-751D5F0A6089}" type="datetime1">
              <a:rPr lang="en-US" smtClean="0"/>
              <a:t>6/19/2018</a:t>
            </a:fld>
            <a:endParaRPr lang="en-US" dirty="0"/>
          </a:p>
        </p:txBody>
      </p:sp>
      <p:sp>
        <p:nvSpPr>
          <p:cNvPr id="5" name="Footer Placeholder 4"/>
          <p:cNvSpPr>
            <a:spLocks noGrp="1"/>
          </p:cNvSpPr>
          <p:nvPr>
            <p:ph type="ftr" sz="quarter" idx="11"/>
          </p:nvPr>
        </p:nvSpPr>
        <p:spPr/>
        <p:txBody>
          <a:bodyPr/>
          <a:lstStyle/>
          <a:p>
            <a:r>
              <a:rPr lang="en-US" smtClean="0"/>
              <a:t>http://thegoldenclassroom.weebly.com/</a:t>
            </a:r>
            <a:endParaRPr lang="en-US" dirty="0"/>
          </a:p>
        </p:txBody>
      </p:sp>
      <p:sp>
        <p:nvSpPr>
          <p:cNvPr id="6" name="Slide Number Placeholder 5"/>
          <p:cNvSpPr>
            <a:spLocks noGrp="1"/>
          </p:cNvSpPr>
          <p:nvPr>
            <p:ph type="sldNum" sz="quarter" idx="12"/>
          </p:nvPr>
        </p:nvSpPr>
        <p:spPr/>
        <p:txBody>
          <a:bodyPr/>
          <a:lstStyle/>
          <a:p>
            <a:fld id="{D2FD829C-590B-4C4F-BF8C-B892070BB547}" type="slidenum">
              <a:rPr lang="en-US" smtClean="0"/>
              <a:pPr/>
              <a:t>‹#›</a:t>
            </a:fld>
            <a:endParaRPr lang="en-US" dirty="0"/>
          </a:p>
        </p:txBody>
      </p:sp>
    </p:spTree>
    <p:extLst>
      <p:ext uri="{BB962C8B-B14F-4D97-AF65-F5344CB8AC3E}">
        <p14:creationId xmlns:p14="http://schemas.microsoft.com/office/powerpoint/2010/main" val="2248478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A29C7A-D48C-4225-B808-E69420EB6E2E}" type="datetime1">
              <a:rPr lang="en-US" smtClean="0"/>
              <a:t>6/19/2018</a:t>
            </a:fld>
            <a:endParaRPr lang="en-US" dirty="0"/>
          </a:p>
        </p:txBody>
      </p:sp>
      <p:sp>
        <p:nvSpPr>
          <p:cNvPr id="6" name="Footer Placeholder 5"/>
          <p:cNvSpPr>
            <a:spLocks noGrp="1"/>
          </p:cNvSpPr>
          <p:nvPr>
            <p:ph type="ftr" sz="quarter" idx="11"/>
          </p:nvPr>
        </p:nvSpPr>
        <p:spPr/>
        <p:txBody>
          <a:bodyPr/>
          <a:lstStyle/>
          <a:p>
            <a:r>
              <a:rPr lang="en-US" smtClean="0"/>
              <a:t>http://thegoldenclassroom.weebly.com/</a:t>
            </a:r>
            <a:endParaRPr lang="en-US" dirty="0"/>
          </a:p>
        </p:txBody>
      </p:sp>
      <p:sp>
        <p:nvSpPr>
          <p:cNvPr id="7" name="Slide Number Placeholder 6"/>
          <p:cNvSpPr>
            <a:spLocks noGrp="1"/>
          </p:cNvSpPr>
          <p:nvPr>
            <p:ph type="sldNum" sz="quarter" idx="12"/>
          </p:nvPr>
        </p:nvSpPr>
        <p:spPr/>
        <p:txBody>
          <a:bodyPr/>
          <a:lstStyle/>
          <a:p>
            <a:fld id="{D2FD829C-590B-4C4F-BF8C-B892070BB547}" type="slidenum">
              <a:rPr lang="en-US" smtClean="0"/>
              <a:pPr/>
              <a:t>‹#›</a:t>
            </a:fld>
            <a:endParaRPr lang="en-US" dirty="0"/>
          </a:p>
        </p:txBody>
      </p:sp>
    </p:spTree>
    <p:extLst>
      <p:ext uri="{BB962C8B-B14F-4D97-AF65-F5344CB8AC3E}">
        <p14:creationId xmlns:p14="http://schemas.microsoft.com/office/powerpoint/2010/main" val="2684799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19FBC9-C971-4373-B200-55FC5C1D5270}" type="datetime1">
              <a:rPr lang="en-US" smtClean="0"/>
              <a:t>6/19/2018</a:t>
            </a:fld>
            <a:endParaRPr lang="en-US" dirty="0"/>
          </a:p>
        </p:txBody>
      </p:sp>
      <p:sp>
        <p:nvSpPr>
          <p:cNvPr id="8" name="Footer Placeholder 7"/>
          <p:cNvSpPr>
            <a:spLocks noGrp="1"/>
          </p:cNvSpPr>
          <p:nvPr>
            <p:ph type="ftr" sz="quarter" idx="11"/>
          </p:nvPr>
        </p:nvSpPr>
        <p:spPr/>
        <p:txBody>
          <a:bodyPr/>
          <a:lstStyle/>
          <a:p>
            <a:r>
              <a:rPr lang="en-US" smtClean="0"/>
              <a:t>http://thegoldenclassroom.weebly.com/</a:t>
            </a:r>
            <a:endParaRPr lang="en-US" dirty="0"/>
          </a:p>
        </p:txBody>
      </p:sp>
      <p:sp>
        <p:nvSpPr>
          <p:cNvPr id="9" name="Slide Number Placeholder 8"/>
          <p:cNvSpPr>
            <a:spLocks noGrp="1"/>
          </p:cNvSpPr>
          <p:nvPr>
            <p:ph type="sldNum" sz="quarter" idx="12"/>
          </p:nvPr>
        </p:nvSpPr>
        <p:spPr/>
        <p:txBody>
          <a:bodyPr/>
          <a:lstStyle/>
          <a:p>
            <a:fld id="{D2FD829C-590B-4C4F-BF8C-B892070BB547}" type="slidenum">
              <a:rPr lang="en-US" smtClean="0"/>
              <a:pPr/>
              <a:t>‹#›</a:t>
            </a:fld>
            <a:endParaRPr lang="en-US" dirty="0"/>
          </a:p>
        </p:txBody>
      </p:sp>
    </p:spTree>
    <p:extLst>
      <p:ext uri="{BB962C8B-B14F-4D97-AF65-F5344CB8AC3E}">
        <p14:creationId xmlns:p14="http://schemas.microsoft.com/office/powerpoint/2010/main" val="3902300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1981BA-59F7-4F8F-9D7D-AB3F23DC38A5}" type="datetime1">
              <a:rPr lang="en-US" smtClean="0"/>
              <a:t>6/19/2018</a:t>
            </a:fld>
            <a:endParaRPr lang="en-US" dirty="0"/>
          </a:p>
        </p:txBody>
      </p:sp>
      <p:sp>
        <p:nvSpPr>
          <p:cNvPr id="4" name="Footer Placeholder 3"/>
          <p:cNvSpPr>
            <a:spLocks noGrp="1"/>
          </p:cNvSpPr>
          <p:nvPr>
            <p:ph type="ftr" sz="quarter" idx="11"/>
          </p:nvPr>
        </p:nvSpPr>
        <p:spPr/>
        <p:txBody>
          <a:bodyPr/>
          <a:lstStyle/>
          <a:p>
            <a:r>
              <a:rPr lang="en-US" smtClean="0"/>
              <a:t>http://thegoldenclassroom.weebly.com/</a:t>
            </a:r>
            <a:endParaRPr lang="en-US" dirty="0"/>
          </a:p>
        </p:txBody>
      </p:sp>
      <p:sp>
        <p:nvSpPr>
          <p:cNvPr id="5" name="Slide Number Placeholder 4"/>
          <p:cNvSpPr>
            <a:spLocks noGrp="1"/>
          </p:cNvSpPr>
          <p:nvPr>
            <p:ph type="sldNum" sz="quarter" idx="12"/>
          </p:nvPr>
        </p:nvSpPr>
        <p:spPr/>
        <p:txBody>
          <a:bodyPr/>
          <a:lstStyle/>
          <a:p>
            <a:fld id="{D2FD829C-590B-4C4F-BF8C-B892070BB547}" type="slidenum">
              <a:rPr lang="en-US" smtClean="0"/>
              <a:pPr/>
              <a:t>‹#›</a:t>
            </a:fld>
            <a:endParaRPr lang="en-US" dirty="0"/>
          </a:p>
        </p:txBody>
      </p:sp>
    </p:spTree>
    <p:extLst>
      <p:ext uri="{BB962C8B-B14F-4D97-AF65-F5344CB8AC3E}">
        <p14:creationId xmlns:p14="http://schemas.microsoft.com/office/powerpoint/2010/main" val="3755001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D50A0-9085-4723-814C-F96138B2BF27}" type="datetime1">
              <a:rPr lang="en-US" smtClean="0"/>
              <a:t>6/19/2018</a:t>
            </a:fld>
            <a:endParaRPr lang="en-US" dirty="0"/>
          </a:p>
        </p:txBody>
      </p:sp>
      <p:sp>
        <p:nvSpPr>
          <p:cNvPr id="3" name="Footer Placeholder 2"/>
          <p:cNvSpPr>
            <a:spLocks noGrp="1"/>
          </p:cNvSpPr>
          <p:nvPr>
            <p:ph type="ftr" sz="quarter" idx="11"/>
          </p:nvPr>
        </p:nvSpPr>
        <p:spPr/>
        <p:txBody>
          <a:bodyPr/>
          <a:lstStyle/>
          <a:p>
            <a:r>
              <a:rPr lang="en-US" smtClean="0"/>
              <a:t>http://thegoldenclassroom.weebly.com/</a:t>
            </a:r>
            <a:endParaRPr lang="en-US" dirty="0"/>
          </a:p>
        </p:txBody>
      </p:sp>
      <p:sp>
        <p:nvSpPr>
          <p:cNvPr id="4" name="Slide Number Placeholder 3"/>
          <p:cNvSpPr>
            <a:spLocks noGrp="1"/>
          </p:cNvSpPr>
          <p:nvPr>
            <p:ph type="sldNum" sz="quarter" idx="12"/>
          </p:nvPr>
        </p:nvSpPr>
        <p:spPr/>
        <p:txBody>
          <a:bodyPr/>
          <a:lstStyle/>
          <a:p>
            <a:fld id="{D2FD829C-590B-4C4F-BF8C-B892070BB547}" type="slidenum">
              <a:rPr lang="en-US" smtClean="0"/>
              <a:pPr/>
              <a:t>‹#›</a:t>
            </a:fld>
            <a:endParaRPr lang="en-US" dirty="0"/>
          </a:p>
        </p:txBody>
      </p:sp>
    </p:spTree>
    <p:extLst>
      <p:ext uri="{BB962C8B-B14F-4D97-AF65-F5344CB8AC3E}">
        <p14:creationId xmlns:p14="http://schemas.microsoft.com/office/powerpoint/2010/main" val="493629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CE6B0C-BC1A-4366-8D02-901AEA0587B9}" type="datetime1">
              <a:rPr lang="en-US" smtClean="0"/>
              <a:t>6/19/2018</a:t>
            </a:fld>
            <a:endParaRPr lang="en-US" dirty="0"/>
          </a:p>
        </p:txBody>
      </p:sp>
      <p:sp>
        <p:nvSpPr>
          <p:cNvPr id="6" name="Footer Placeholder 5"/>
          <p:cNvSpPr>
            <a:spLocks noGrp="1"/>
          </p:cNvSpPr>
          <p:nvPr>
            <p:ph type="ftr" sz="quarter" idx="11"/>
          </p:nvPr>
        </p:nvSpPr>
        <p:spPr/>
        <p:txBody>
          <a:bodyPr/>
          <a:lstStyle/>
          <a:p>
            <a:r>
              <a:rPr lang="en-US" smtClean="0"/>
              <a:t>http://thegoldenclassroom.weebly.com/</a:t>
            </a:r>
            <a:endParaRPr lang="en-US" dirty="0"/>
          </a:p>
        </p:txBody>
      </p:sp>
      <p:sp>
        <p:nvSpPr>
          <p:cNvPr id="7" name="Slide Number Placeholder 6"/>
          <p:cNvSpPr>
            <a:spLocks noGrp="1"/>
          </p:cNvSpPr>
          <p:nvPr>
            <p:ph type="sldNum" sz="quarter" idx="12"/>
          </p:nvPr>
        </p:nvSpPr>
        <p:spPr/>
        <p:txBody>
          <a:bodyPr/>
          <a:lstStyle/>
          <a:p>
            <a:fld id="{D2FD829C-590B-4C4F-BF8C-B892070BB547}" type="slidenum">
              <a:rPr lang="en-US" smtClean="0"/>
              <a:pPr/>
              <a:t>‹#›</a:t>
            </a:fld>
            <a:endParaRPr lang="en-US" dirty="0"/>
          </a:p>
        </p:txBody>
      </p:sp>
    </p:spTree>
    <p:extLst>
      <p:ext uri="{BB962C8B-B14F-4D97-AF65-F5344CB8AC3E}">
        <p14:creationId xmlns:p14="http://schemas.microsoft.com/office/powerpoint/2010/main" val="950531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E07C8C-7E27-499D-A959-1D6920F82BD3}" type="datetime1">
              <a:rPr lang="en-US" smtClean="0"/>
              <a:t>6/19/2018</a:t>
            </a:fld>
            <a:endParaRPr lang="en-US" dirty="0"/>
          </a:p>
        </p:txBody>
      </p:sp>
      <p:sp>
        <p:nvSpPr>
          <p:cNvPr id="6" name="Footer Placeholder 5"/>
          <p:cNvSpPr>
            <a:spLocks noGrp="1"/>
          </p:cNvSpPr>
          <p:nvPr>
            <p:ph type="ftr" sz="quarter" idx="11"/>
          </p:nvPr>
        </p:nvSpPr>
        <p:spPr/>
        <p:txBody>
          <a:bodyPr/>
          <a:lstStyle/>
          <a:p>
            <a:r>
              <a:rPr lang="en-US" smtClean="0"/>
              <a:t>http://thegoldenclassroom.weebly.com/</a:t>
            </a:r>
            <a:endParaRPr lang="en-US" dirty="0"/>
          </a:p>
        </p:txBody>
      </p:sp>
      <p:sp>
        <p:nvSpPr>
          <p:cNvPr id="7" name="Slide Number Placeholder 6"/>
          <p:cNvSpPr>
            <a:spLocks noGrp="1"/>
          </p:cNvSpPr>
          <p:nvPr>
            <p:ph type="sldNum" sz="quarter" idx="12"/>
          </p:nvPr>
        </p:nvSpPr>
        <p:spPr/>
        <p:txBody>
          <a:bodyPr/>
          <a:lstStyle/>
          <a:p>
            <a:fld id="{D2FD829C-590B-4C4F-BF8C-B892070BB547}" type="slidenum">
              <a:rPr lang="en-US" smtClean="0"/>
              <a:pPr/>
              <a:t>‹#›</a:t>
            </a:fld>
            <a:endParaRPr lang="en-US" dirty="0"/>
          </a:p>
        </p:txBody>
      </p:sp>
    </p:spTree>
    <p:extLst>
      <p:ext uri="{BB962C8B-B14F-4D97-AF65-F5344CB8AC3E}">
        <p14:creationId xmlns:p14="http://schemas.microsoft.com/office/powerpoint/2010/main" val="3138632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A055D1-6448-42CF-803C-C8FDF5E16485}" type="datetime1">
              <a:rPr lang="en-US" smtClean="0"/>
              <a:t>6/19/2018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http://thegoldenclassroom.weebly.com/</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FD829C-590B-4C4F-BF8C-B892070BB547}" type="slidenum">
              <a:rPr lang="en-US" smtClean="0"/>
              <a:pPr/>
              <a:t>‹#›</a:t>
            </a:fld>
            <a:endParaRPr lang="en-US" dirty="0"/>
          </a:p>
        </p:txBody>
      </p:sp>
    </p:spTree>
    <p:extLst>
      <p:ext uri="{BB962C8B-B14F-4D97-AF65-F5344CB8AC3E}">
        <p14:creationId xmlns:p14="http://schemas.microsoft.com/office/powerpoint/2010/main" val="1459142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visnick@cvccworks.edu" TargetMode="External"/><Relationship Id="rId2" Type="http://schemas.openxmlformats.org/officeDocument/2006/relationships/hyperlink" Target="mailto:KathrynMGolden@gmail.com" TargetMode="External"/><Relationship Id="rId1" Type="http://schemas.openxmlformats.org/officeDocument/2006/relationships/slideLayout" Target="../slideLayouts/slideLayout1.xml"/><Relationship Id="rId4" Type="http://schemas.openxmlformats.org/officeDocument/2006/relationships/hyperlink" Target="mailto:bhsmathguy@gmail.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zDZFcDGpL4U&amp;list=RDPtZ1pmY0VzI&amp;index=4"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hyperlink" Target="https://www.youtube.com/watch?v=ga1WZ14o1TI"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vimeo.com/73706010" TargetMode="External"/><Relationship Id="rId2" Type="http://schemas.openxmlformats.org/officeDocument/2006/relationships/hyperlink" Target="http://vimeo.com/73705804" TargetMode="Externa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hyperlink" Target="https://www.youtube.com/watch?v=h00Ux1qx2zw"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23.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hyperlink" Target="https://www.youtube.com/watch?v=Iwx4JvOvruc"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comments" Target="../comments/comment2.xml"/><Relationship Id="rId4" Type="http://schemas.openxmlformats.org/officeDocument/2006/relationships/image" Target="../media/image27.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hyperlink" Target="http://map.mathshell.org/materials/index.php"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9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514820"/>
          </a:xfrm>
        </p:spPr>
        <p:txBody>
          <a:bodyPr/>
          <a:lstStyle/>
          <a:p>
            <a:r>
              <a:rPr lang="en-US" dirty="0" smtClean="0"/>
              <a:t>Spreading the MDC Message</a:t>
            </a:r>
            <a:endParaRPr lang="en-US" dirty="0"/>
          </a:p>
        </p:txBody>
      </p:sp>
      <p:sp>
        <p:nvSpPr>
          <p:cNvPr id="3" name="Subtitle 2"/>
          <p:cNvSpPr>
            <a:spLocks noGrp="1"/>
          </p:cNvSpPr>
          <p:nvPr>
            <p:ph type="subTitle" idx="1"/>
          </p:nvPr>
        </p:nvSpPr>
        <p:spPr>
          <a:xfrm>
            <a:off x="1258956" y="2661134"/>
            <a:ext cx="10177669" cy="2003632"/>
          </a:xfrm>
        </p:spPr>
        <p:txBody>
          <a:bodyPr>
            <a:normAutofit fontScale="62500" lnSpcReduction="20000"/>
          </a:bodyPr>
          <a:lstStyle/>
          <a:p>
            <a:r>
              <a:rPr lang="en-US" b="1" dirty="0" smtClean="0"/>
              <a:t>HSTW Summer Conference </a:t>
            </a:r>
            <a:r>
              <a:rPr lang="en-US" b="1" dirty="0" smtClean="0"/>
              <a:t>2018</a:t>
            </a:r>
            <a:endParaRPr lang="en-US" b="1" dirty="0" smtClean="0"/>
          </a:p>
          <a:p>
            <a:r>
              <a:rPr lang="en-US" dirty="0" smtClean="0"/>
              <a:t>Kate Golden, Math Teacher, Cuyahoga Valley Career Center</a:t>
            </a:r>
          </a:p>
          <a:p>
            <a:r>
              <a:rPr lang="en-US" dirty="0" smtClean="0">
                <a:hlinkClick r:id="rId2"/>
              </a:rPr>
              <a:t>KathrynMGolden@gmail.com</a:t>
            </a:r>
            <a:endParaRPr lang="en-US" dirty="0" smtClean="0"/>
          </a:p>
          <a:p>
            <a:r>
              <a:rPr lang="en-US" dirty="0" smtClean="0"/>
              <a:t>Lauren </a:t>
            </a:r>
            <a:r>
              <a:rPr lang="en-US" dirty="0" err="1" smtClean="0"/>
              <a:t>Visnick</a:t>
            </a:r>
            <a:r>
              <a:rPr lang="en-US" dirty="0"/>
              <a:t>, Math Teacher, Cuyahoga Valley Career </a:t>
            </a:r>
            <a:r>
              <a:rPr lang="en-US" dirty="0" smtClean="0"/>
              <a:t>Center</a:t>
            </a:r>
          </a:p>
          <a:p>
            <a:r>
              <a:rPr lang="en-US" dirty="0" smtClean="0">
                <a:hlinkClick r:id="rId3"/>
              </a:rPr>
              <a:t>Lvisnick@cvccworks.edu</a:t>
            </a:r>
            <a:endParaRPr lang="en-US" dirty="0" smtClean="0"/>
          </a:p>
          <a:p>
            <a:r>
              <a:rPr lang="en-US" b="1" dirty="0" smtClean="0"/>
              <a:t>Credit </a:t>
            </a:r>
            <a:r>
              <a:rPr lang="en-US" b="1" dirty="0" smtClean="0"/>
              <a:t>given to former co-presenter</a:t>
            </a:r>
          </a:p>
          <a:p>
            <a:r>
              <a:rPr lang="en-US" i="1" dirty="0" smtClean="0"/>
              <a:t>Scott Graham, Math Teacher, High School Math </a:t>
            </a:r>
            <a:r>
              <a:rPr lang="en-US" i="1" dirty="0" smtClean="0"/>
              <a:t>Teacher, </a:t>
            </a:r>
            <a:r>
              <a:rPr lang="en-US" i="1" dirty="0" smtClean="0">
                <a:hlinkClick r:id="rId4"/>
              </a:rPr>
              <a:t>bhsmathguy@gmail.com</a:t>
            </a:r>
            <a:endParaRPr lang="en-US" i="1" dirty="0" smtClean="0"/>
          </a:p>
          <a:p>
            <a:endParaRPr lang="en-US" dirty="0"/>
          </a:p>
        </p:txBody>
      </p:sp>
      <p:sp>
        <p:nvSpPr>
          <p:cNvPr id="4" name="TextBox 3"/>
          <p:cNvSpPr txBox="1"/>
          <p:nvPr/>
        </p:nvSpPr>
        <p:spPr>
          <a:xfrm>
            <a:off x="251791" y="4755472"/>
            <a:ext cx="11940209" cy="1569660"/>
          </a:xfrm>
          <a:prstGeom prst="rect">
            <a:avLst/>
          </a:prstGeom>
          <a:noFill/>
        </p:spPr>
        <p:txBody>
          <a:bodyPr wrap="square" rtlCol="0">
            <a:spAutoFit/>
          </a:bodyPr>
          <a:lstStyle/>
          <a:p>
            <a:pPr algn="ctr"/>
            <a:r>
              <a:rPr lang="en-US" sz="4800" dirty="0" smtClean="0"/>
              <a:t>Website:  http://thegoldenclassroom.weebly.com/</a:t>
            </a:r>
            <a:endParaRPr lang="en-US" sz="4800" dirty="0"/>
          </a:p>
        </p:txBody>
      </p:sp>
      <p:sp>
        <p:nvSpPr>
          <p:cNvPr id="6" name="Footer Placeholder 5"/>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347712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MDC Classroom Challenge Review	</a:t>
            </a:r>
            <a:endParaRPr lang="en-US" dirty="0"/>
          </a:p>
        </p:txBody>
      </p:sp>
      <p:sp>
        <p:nvSpPr>
          <p:cNvPr id="3" name="Content Placeholder 2"/>
          <p:cNvSpPr>
            <a:spLocks noGrp="1"/>
          </p:cNvSpPr>
          <p:nvPr>
            <p:ph idx="1"/>
          </p:nvPr>
        </p:nvSpPr>
        <p:spPr/>
        <p:txBody>
          <a:bodyPr/>
          <a:lstStyle/>
          <a:p>
            <a:pPr>
              <a:buNone/>
            </a:pPr>
            <a:r>
              <a:rPr lang="en-US" dirty="0" smtClean="0"/>
              <a:t>Concept Development Lesson</a:t>
            </a:r>
          </a:p>
          <a:p>
            <a:pPr>
              <a:buNone/>
            </a:pPr>
            <a:r>
              <a:rPr lang="en-US" dirty="0" smtClean="0"/>
              <a:t>	Focus on assessing and developing conceptual understanding</a:t>
            </a:r>
          </a:p>
          <a:p>
            <a:pPr>
              <a:buNone/>
            </a:pPr>
            <a:endParaRPr lang="en-US" dirty="0"/>
          </a:p>
          <a:p>
            <a:pPr>
              <a:buNone/>
            </a:pPr>
            <a:r>
              <a:rPr lang="en-US" dirty="0" smtClean="0"/>
              <a:t>Problem Solving</a:t>
            </a:r>
          </a:p>
          <a:p>
            <a:pPr>
              <a:buNone/>
            </a:pPr>
            <a:r>
              <a:rPr lang="en-US" dirty="0" smtClean="0"/>
              <a:t>	Focus on the application of previously learned mathematics to non-routine problems.</a:t>
            </a:r>
            <a:endParaRPr lang="en-US" dirty="0"/>
          </a:p>
        </p:txBody>
      </p:sp>
      <p:sp>
        <p:nvSpPr>
          <p:cNvPr id="4" name="Footer Placeholder 3"/>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743263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76400" y="-104239"/>
            <a:ext cx="8686800" cy="1323439"/>
          </a:xfrm>
          <a:prstGeom prst="rect">
            <a:avLst/>
          </a:prstGeom>
        </p:spPr>
        <p:txBody>
          <a:bodyPr wrap="square">
            <a:spAutoFit/>
          </a:bodyPr>
          <a:lstStyle/>
          <a:p>
            <a:pPr algn="ctr"/>
            <a:r>
              <a:rPr lang="en-US" sz="4000" b="1" dirty="0">
                <a:solidFill>
                  <a:srgbClr val="0D2D5C"/>
                </a:solidFill>
                <a:latin typeface="+mj-lt"/>
              </a:rPr>
              <a:t>Structure of a </a:t>
            </a:r>
          </a:p>
          <a:p>
            <a:pPr algn="ctr"/>
            <a:r>
              <a:rPr lang="en-US" sz="4000" b="1" dirty="0">
                <a:solidFill>
                  <a:srgbClr val="0D2D5C"/>
                </a:solidFill>
                <a:latin typeface="+mj-lt"/>
              </a:rPr>
              <a:t>Formative Assessment Lesson</a:t>
            </a:r>
          </a:p>
        </p:txBody>
      </p:sp>
      <p:graphicFrame>
        <p:nvGraphicFramePr>
          <p:cNvPr id="3" name="Table 2"/>
          <p:cNvGraphicFramePr>
            <a:graphicFrameLocks noGrp="1"/>
          </p:cNvGraphicFramePr>
          <p:nvPr>
            <p:extLst/>
          </p:nvPr>
        </p:nvGraphicFramePr>
        <p:xfrm>
          <a:off x="1676400" y="1143000"/>
          <a:ext cx="4023360" cy="4114800"/>
        </p:xfrm>
        <a:graphic>
          <a:graphicData uri="http://schemas.openxmlformats.org/drawingml/2006/table">
            <a:tbl>
              <a:tblPr firstRow="1" bandRow="1">
                <a:tableStyleId>{00A15C55-8517-42AA-B614-E9B94910E393}</a:tableStyleId>
              </a:tblPr>
              <a:tblGrid>
                <a:gridCol w="4023360">
                  <a:extLst>
                    <a:ext uri="{9D8B030D-6E8A-4147-A177-3AD203B41FA5}">
                      <a16:colId xmlns:a16="http://schemas.microsoft.com/office/drawing/2014/main" val="20000"/>
                    </a:ext>
                  </a:extLst>
                </a:gridCol>
              </a:tblGrid>
              <a:tr h="573374">
                <a:tc>
                  <a:txBody>
                    <a:bodyPr/>
                    <a:lstStyle/>
                    <a:p>
                      <a:pPr marL="0" indent="0" algn="l">
                        <a:buClr>
                          <a:schemeClr val="tx2"/>
                        </a:buClr>
                        <a:buFont typeface="Wingdings" pitchFamily="2" charset="2"/>
                        <a:buNone/>
                      </a:pPr>
                      <a:r>
                        <a:rPr lang="en-US" sz="2800" u="none" kern="1200" dirty="0" smtClean="0">
                          <a:solidFill>
                            <a:schemeClr val="bg1">
                              <a:lumMod val="10000"/>
                            </a:schemeClr>
                          </a:solidFill>
                        </a:rPr>
                        <a:t>Concept Development </a:t>
                      </a:r>
                      <a:endParaRPr lang="en-US" sz="2800" u="none" dirty="0">
                        <a:solidFill>
                          <a:schemeClr val="bg1">
                            <a:lumMod val="10000"/>
                          </a:schemeClr>
                        </a:solidFill>
                      </a:endParaRPr>
                    </a:p>
                  </a:txBody>
                  <a:tcPr/>
                </a:tc>
                <a:extLst>
                  <a:ext uri="{0D108BD9-81ED-4DB2-BD59-A6C34878D82A}">
                    <a16:rowId xmlns:a16="http://schemas.microsoft.com/office/drawing/2014/main" val="10000"/>
                  </a:ext>
                </a:extLst>
              </a:tr>
              <a:tr h="505918">
                <a:tc>
                  <a:txBody>
                    <a:bodyPr/>
                    <a:lstStyle/>
                    <a:p>
                      <a:pPr marL="457200" indent="-457200" algn="l">
                        <a:spcAft>
                          <a:spcPts val="600"/>
                        </a:spcAft>
                        <a:buClrTx/>
                        <a:buFont typeface="Wingdings" pitchFamily="2" charset="2"/>
                        <a:buChar char="§"/>
                      </a:pPr>
                      <a:r>
                        <a:rPr lang="en-US" sz="2400" dirty="0" smtClean="0">
                          <a:solidFill>
                            <a:schemeClr val="bg1">
                              <a:lumMod val="10000"/>
                            </a:schemeClr>
                          </a:solidFill>
                        </a:rPr>
                        <a:t>Framing the lesson</a:t>
                      </a:r>
                    </a:p>
                  </a:txBody>
                  <a:tcPr/>
                </a:tc>
                <a:extLst>
                  <a:ext uri="{0D108BD9-81ED-4DB2-BD59-A6C34878D82A}">
                    <a16:rowId xmlns:a16="http://schemas.microsoft.com/office/drawing/2014/main" val="10001"/>
                  </a:ext>
                </a:extLst>
              </a:tr>
              <a:tr h="505918">
                <a:tc>
                  <a:txBody>
                    <a:bodyPr/>
                    <a:lstStyle/>
                    <a:p>
                      <a:pPr marL="457200" indent="-457200" algn="l">
                        <a:spcAft>
                          <a:spcPts val="600"/>
                        </a:spcAft>
                        <a:buClrTx/>
                        <a:buFont typeface="Wingdings" pitchFamily="2" charset="2"/>
                        <a:buChar char="§"/>
                      </a:pPr>
                      <a:r>
                        <a:rPr lang="en-US" sz="2400" dirty="0" smtClean="0">
                          <a:solidFill>
                            <a:schemeClr val="bg1">
                              <a:lumMod val="10000"/>
                            </a:schemeClr>
                          </a:solidFill>
                        </a:rPr>
                        <a:t>Pre-lesson assessment</a:t>
                      </a:r>
                    </a:p>
                  </a:txBody>
                  <a:tcPr/>
                </a:tc>
                <a:extLst>
                  <a:ext uri="{0D108BD9-81ED-4DB2-BD59-A6C34878D82A}">
                    <a16:rowId xmlns:a16="http://schemas.microsoft.com/office/drawing/2014/main" val="10002"/>
                  </a:ext>
                </a:extLst>
              </a:tr>
              <a:tr h="505918">
                <a:tc>
                  <a:txBody>
                    <a:bodyPr/>
                    <a:lstStyle/>
                    <a:p>
                      <a:pPr marL="457200" indent="-457200" algn="l">
                        <a:spcAft>
                          <a:spcPts val="600"/>
                        </a:spcAft>
                        <a:buClrTx/>
                        <a:buFont typeface="Wingdings" pitchFamily="2" charset="2"/>
                        <a:buChar char="§"/>
                      </a:pPr>
                      <a:r>
                        <a:rPr lang="en-US" sz="2400" dirty="0" smtClean="0">
                          <a:solidFill>
                            <a:schemeClr val="bg1">
                              <a:lumMod val="10000"/>
                            </a:schemeClr>
                          </a:solidFill>
                        </a:rPr>
                        <a:t>Introduction</a:t>
                      </a:r>
                    </a:p>
                  </a:txBody>
                  <a:tcPr/>
                </a:tc>
                <a:extLst>
                  <a:ext uri="{0D108BD9-81ED-4DB2-BD59-A6C34878D82A}">
                    <a16:rowId xmlns:a16="http://schemas.microsoft.com/office/drawing/2014/main" val="10003"/>
                  </a:ext>
                </a:extLst>
              </a:tr>
              <a:tr h="505918">
                <a:tc>
                  <a:txBody>
                    <a:bodyPr/>
                    <a:lstStyle/>
                    <a:p>
                      <a:pPr marL="457200" indent="-457200" algn="l">
                        <a:spcAft>
                          <a:spcPts val="600"/>
                        </a:spcAft>
                        <a:buClrTx/>
                        <a:buFont typeface="Wingdings" pitchFamily="2" charset="2"/>
                        <a:buChar char="§"/>
                      </a:pPr>
                      <a:r>
                        <a:rPr lang="en-US" sz="2400" dirty="0" smtClean="0">
                          <a:solidFill>
                            <a:schemeClr val="bg1">
                              <a:lumMod val="10000"/>
                            </a:schemeClr>
                          </a:solidFill>
                        </a:rPr>
                        <a:t>Collaborative Activity</a:t>
                      </a:r>
                    </a:p>
                  </a:txBody>
                  <a:tcPr/>
                </a:tc>
                <a:extLst>
                  <a:ext uri="{0D108BD9-81ED-4DB2-BD59-A6C34878D82A}">
                    <a16:rowId xmlns:a16="http://schemas.microsoft.com/office/drawing/2014/main" val="10004"/>
                  </a:ext>
                </a:extLst>
              </a:tr>
              <a:tr h="505918">
                <a:tc>
                  <a:txBody>
                    <a:bodyPr/>
                    <a:lstStyle/>
                    <a:p>
                      <a:pPr marL="457200" indent="-457200" algn="l">
                        <a:spcAft>
                          <a:spcPts val="600"/>
                        </a:spcAft>
                        <a:buClrTx/>
                        <a:buFont typeface="Wingdings" pitchFamily="2" charset="2"/>
                        <a:buChar char="§"/>
                      </a:pPr>
                      <a:r>
                        <a:rPr lang="en-US" sz="2400" dirty="0" smtClean="0">
                          <a:solidFill>
                            <a:schemeClr val="bg1">
                              <a:lumMod val="10000"/>
                            </a:schemeClr>
                          </a:solidFill>
                        </a:rPr>
                        <a:t>Whole-class Discussion</a:t>
                      </a:r>
                    </a:p>
                  </a:txBody>
                  <a:tcPr/>
                </a:tc>
                <a:extLst>
                  <a:ext uri="{0D108BD9-81ED-4DB2-BD59-A6C34878D82A}">
                    <a16:rowId xmlns:a16="http://schemas.microsoft.com/office/drawing/2014/main" val="10005"/>
                  </a:ext>
                </a:extLst>
              </a:tr>
              <a:tr h="505918">
                <a:tc>
                  <a:txBody>
                    <a:bodyPr/>
                    <a:lstStyle/>
                    <a:p>
                      <a:pPr marL="457200" indent="-457200" algn="l">
                        <a:spcAft>
                          <a:spcPts val="600"/>
                        </a:spcAft>
                        <a:buClrTx/>
                        <a:buFont typeface="Wingdings" pitchFamily="2" charset="2"/>
                        <a:buChar char="§"/>
                      </a:pPr>
                      <a:r>
                        <a:rPr lang="en-US" sz="2400" dirty="0" smtClean="0">
                          <a:solidFill>
                            <a:schemeClr val="bg1">
                              <a:lumMod val="10000"/>
                            </a:schemeClr>
                          </a:solidFill>
                        </a:rPr>
                        <a:t>Feedback Questions</a:t>
                      </a:r>
                    </a:p>
                  </a:txBody>
                  <a:tcPr/>
                </a:tc>
                <a:extLst>
                  <a:ext uri="{0D108BD9-81ED-4DB2-BD59-A6C34878D82A}">
                    <a16:rowId xmlns:a16="http://schemas.microsoft.com/office/drawing/2014/main" val="10006"/>
                  </a:ext>
                </a:extLst>
              </a:tr>
              <a:tr h="505918">
                <a:tc>
                  <a:txBody>
                    <a:bodyPr/>
                    <a:lstStyle/>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400" dirty="0" smtClean="0">
                          <a:solidFill>
                            <a:schemeClr val="bg1">
                              <a:lumMod val="10000"/>
                            </a:schemeClr>
                          </a:solidFill>
                        </a:rPr>
                        <a:t>Post-lesson assessment</a:t>
                      </a:r>
                    </a:p>
                  </a:txBody>
                  <a:tcPr/>
                </a:tc>
                <a:extLst>
                  <a:ext uri="{0D108BD9-81ED-4DB2-BD59-A6C34878D82A}">
                    <a16:rowId xmlns:a16="http://schemas.microsoft.com/office/drawing/2014/main" val="10007"/>
                  </a:ext>
                </a:extLst>
              </a:tr>
            </a:tbl>
          </a:graphicData>
        </a:graphic>
      </p:graphicFrame>
      <p:graphicFrame>
        <p:nvGraphicFramePr>
          <p:cNvPr id="4" name="Table 3"/>
          <p:cNvGraphicFramePr>
            <a:graphicFrameLocks noGrp="1"/>
          </p:cNvGraphicFramePr>
          <p:nvPr>
            <p:extLst/>
          </p:nvPr>
        </p:nvGraphicFramePr>
        <p:xfrm>
          <a:off x="6492240" y="1143000"/>
          <a:ext cx="4023360" cy="4648200"/>
        </p:xfrm>
        <a:graphic>
          <a:graphicData uri="http://schemas.openxmlformats.org/drawingml/2006/table">
            <a:tbl>
              <a:tblPr firstRow="1" bandRow="1">
                <a:tableStyleId>{00A15C55-8517-42AA-B614-E9B94910E393}</a:tableStyleId>
              </a:tblPr>
              <a:tblGrid>
                <a:gridCol w="4023360">
                  <a:extLst>
                    <a:ext uri="{9D8B030D-6E8A-4147-A177-3AD203B41FA5}">
                      <a16:colId xmlns:a16="http://schemas.microsoft.com/office/drawing/2014/main" val="20000"/>
                    </a:ext>
                  </a:extLst>
                </a:gridCol>
              </a:tblGrid>
              <a:tr h="576784">
                <a:tc>
                  <a:txBody>
                    <a:bodyPr/>
                    <a:lstStyle/>
                    <a:p>
                      <a:pPr algn="ctr"/>
                      <a:r>
                        <a:rPr lang="en-US" sz="2800" b="1" u="none" dirty="0" smtClean="0">
                          <a:solidFill>
                            <a:schemeClr val="bg1">
                              <a:lumMod val="10000"/>
                            </a:schemeClr>
                          </a:solidFill>
                        </a:rPr>
                        <a:t>Problem Solving </a:t>
                      </a:r>
                      <a:endParaRPr lang="en-US" sz="2800" b="1" u="none" dirty="0">
                        <a:solidFill>
                          <a:schemeClr val="bg1">
                            <a:lumMod val="10000"/>
                          </a:schemeClr>
                        </a:solidFill>
                      </a:endParaRPr>
                    </a:p>
                  </a:txBody>
                  <a:tcPr/>
                </a:tc>
                <a:extLst>
                  <a:ext uri="{0D108BD9-81ED-4DB2-BD59-A6C34878D82A}">
                    <a16:rowId xmlns:a16="http://schemas.microsoft.com/office/drawing/2014/main" val="10000"/>
                  </a:ext>
                </a:extLst>
              </a:tr>
              <a:tr h="508927">
                <a:tc>
                  <a:txBody>
                    <a:bodyPr/>
                    <a:lstStyle/>
                    <a:p>
                      <a:pPr marL="342900" indent="-342900" algn="l">
                        <a:spcAft>
                          <a:spcPts val="600"/>
                        </a:spcAft>
                        <a:buClrTx/>
                        <a:buFont typeface="Wingdings" pitchFamily="2" charset="2"/>
                        <a:buChar char="§"/>
                      </a:pPr>
                      <a:r>
                        <a:rPr lang="en-US" sz="2400" dirty="0" smtClean="0">
                          <a:solidFill>
                            <a:schemeClr val="bg1">
                              <a:lumMod val="10000"/>
                            </a:schemeClr>
                          </a:solidFill>
                        </a:rPr>
                        <a:t>Framing the lesson</a:t>
                      </a:r>
                    </a:p>
                  </a:txBody>
                  <a:tcPr/>
                </a:tc>
                <a:extLst>
                  <a:ext uri="{0D108BD9-81ED-4DB2-BD59-A6C34878D82A}">
                    <a16:rowId xmlns:a16="http://schemas.microsoft.com/office/drawing/2014/main" val="10001"/>
                  </a:ext>
                </a:extLst>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Pre-lesson assessment</a:t>
                      </a:r>
                    </a:p>
                  </a:txBody>
                  <a:tcPr/>
                </a:tc>
                <a:extLst>
                  <a:ext uri="{0D108BD9-81ED-4DB2-BD59-A6C34878D82A}">
                    <a16:rowId xmlns:a16="http://schemas.microsoft.com/office/drawing/2014/main" val="10002"/>
                  </a:ext>
                </a:extLst>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Feedback Questions</a:t>
                      </a:r>
                    </a:p>
                  </a:txBody>
                  <a:tcPr/>
                </a:tc>
                <a:extLst>
                  <a:ext uri="{0D108BD9-81ED-4DB2-BD59-A6C34878D82A}">
                    <a16:rowId xmlns:a16="http://schemas.microsoft.com/office/drawing/2014/main" val="10003"/>
                  </a:ext>
                </a:extLst>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Introduction</a:t>
                      </a:r>
                    </a:p>
                  </a:txBody>
                  <a:tcPr/>
                </a:tc>
                <a:extLst>
                  <a:ext uri="{0D108BD9-81ED-4DB2-BD59-A6C34878D82A}">
                    <a16:rowId xmlns:a16="http://schemas.microsoft.com/office/drawing/2014/main" val="10004"/>
                  </a:ext>
                </a:extLst>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Collaborative Activity</a:t>
                      </a:r>
                    </a:p>
                  </a:txBody>
                  <a:tcPr/>
                </a:tc>
                <a:extLst>
                  <a:ext uri="{0D108BD9-81ED-4DB2-BD59-A6C34878D82A}">
                    <a16:rowId xmlns:a16="http://schemas.microsoft.com/office/drawing/2014/main" val="10005"/>
                  </a:ext>
                </a:extLst>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Examining Student Work</a:t>
                      </a:r>
                    </a:p>
                  </a:txBody>
                  <a:tcPr/>
                </a:tc>
                <a:extLst>
                  <a:ext uri="{0D108BD9-81ED-4DB2-BD59-A6C34878D82A}">
                    <a16:rowId xmlns:a16="http://schemas.microsoft.com/office/drawing/2014/main" val="10006"/>
                  </a:ext>
                </a:extLst>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Whole-class Discussion</a:t>
                      </a:r>
                    </a:p>
                  </a:txBody>
                  <a:tcPr/>
                </a:tc>
                <a:extLst>
                  <a:ext uri="{0D108BD9-81ED-4DB2-BD59-A6C34878D82A}">
                    <a16:rowId xmlns:a16="http://schemas.microsoft.com/office/drawing/2014/main" val="10007"/>
                  </a:ext>
                </a:extLst>
              </a:tr>
              <a:tr h="508927">
                <a:tc>
                  <a:txBody>
                    <a:bodyPr/>
                    <a:lstStyle/>
                    <a:p>
                      <a:pPr marL="342900" marR="0" indent="-3429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400" dirty="0" smtClean="0">
                          <a:solidFill>
                            <a:schemeClr val="bg1">
                              <a:lumMod val="10000"/>
                            </a:schemeClr>
                          </a:solidFill>
                        </a:rPr>
                        <a:t>How Did You Work</a:t>
                      </a:r>
                    </a:p>
                  </a:txBody>
                  <a:tcPr/>
                </a:tc>
                <a:extLst>
                  <a:ext uri="{0D108BD9-81ED-4DB2-BD59-A6C34878D82A}">
                    <a16:rowId xmlns:a16="http://schemas.microsoft.com/office/drawing/2014/main" val="10008"/>
                  </a:ext>
                </a:extLst>
              </a:tr>
            </a:tbl>
          </a:graphicData>
        </a:graphic>
      </p:graphicFrame>
      <p:sp>
        <p:nvSpPr>
          <p:cNvPr id="5" name="Rectangle 4"/>
          <p:cNvSpPr/>
          <p:nvPr/>
        </p:nvSpPr>
        <p:spPr>
          <a:xfrm>
            <a:off x="5692068" y="3276600"/>
            <a:ext cx="741293" cy="523220"/>
          </a:xfrm>
          <a:prstGeom prst="rect">
            <a:avLst/>
          </a:prstGeom>
        </p:spPr>
        <p:txBody>
          <a:bodyPr wrap="none">
            <a:spAutoFit/>
          </a:bodyPr>
          <a:lstStyle/>
          <a:p>
            <a:r>
              <a:rPr lang="en-US" sz="2800" b="1" dirty="0">
                <a:solidFill>
                  <a:srgbClr val="0D2D5C"/>
                </a:solidFill>
              </a:rPr>
              <a:t>VS. </a:t>
            </a:r>
            <a:endParaRPr lang="en-US" sz="2800" dirty="0">
              <a:solidFill>
                <a:srgbClr val="0D2D5C"/>
              </a:solidFill>
            </a:endParaRPr>
          </a:p>
        </p:txBody>
      </p:sp>
      <p:graphicFrame>
        <p:nvGraphicFramePr>
          <p:cNvPr id="7" name="Table 6"/>
          <p:cNvGraphicFramePr>
            <a:graphicFrameLocks noGrp="1"/>
          </p:cNvGraphicFramePr>
          <p:nvPr>
            <p:extLst/>
          </p:nvPr>
        </p:nvGraphicFramePr>
        <p:xfrm>
          <a:off x="6492240" y="1143000"/>
          <a:ext cx="4023360" cy="4648200"/>
        </p:xfrm>
        <a:graphic>
          <a:graphicData uri="http://schemas.openxmlformats.org/drawingml/2006/table">
            <a:tbl>
              <a:tblPr firstRow="1" bandRow="1">
                <a:tableStyleId>{00A15C55-8517-42AA-B614-E9B94910E393}</a:tableStyleId>
              </a:tblPr>
              <a:tblGrid>
                <a:gridCol w="4023360">
                  <a:extLst>
                    <a:ext uri="{9D8B030D-6E8A-4147-A177-3AD203B41FA5}">
                      <a16:colId xmlns:a16="http://schemas.microsoft.com/office/drawing/2014/main" val="20000"/>
                    </a:ext>
                  </a:extLst>
                </a:gridCol>
              </a:tblGrid>
              <a:tr h="576784">
                <a:tc>
                  <a:txBody>
                    <a:bodyPr/>
                    <a:lstStyle/>
                    <a:p>
                      <a:pPr algn="ctr"/>
                      <a:r>
                        <a:rPr lang="en-US" sz="2800" b="1" u="none" dirty="0" smtClean="0">
                          <a:solidFill>
                            <a:schemeClr val="bg1">
                              <a:lumMod val="10000"/>
                            </a:schemeClr>
                          </a:solidFill>
                        </a:rPr>
                        <a:t>Problem Solving </a:t>
                      </a:r>
                      <a:endParaRPr lang="en-US" sz="2800" b="1" u="none" dirty="0">
                        <a:solidFill>
                          <a:schemeClr val="bg1">
                            <a:lumMod val="10000"/>
                          </a:schemeClr>
                        </a:solidFill>
                      </a:endParaRPr>
                    </a:p>
                  </a:txBody>
                  <a:tcPr/>
                </a:tc>
                <a:extLst>
                  <a:ext uri="{0D108BD9-81ED-4DB2-BD59-A6C34878D82A}">
                    <a16:rowId xmlns:a16="http://schemas.microsoft.com/office/drawing/2014/main" val="10000"/>
                  </a:ext>
                </a:extLst>
              </a:tr>
              <a:tr h="508927">
                <a:tc>
                  <a:txBody>
                    <a:bodyPr/>
                    <a:lstStyle/>
                    <a:p>
                      <a:pPr marL="342900" indent="-342900" algn="l">
                        <a:spcAft>
                          <a:spcPts val="600"/>
                        </a:spcAft>
                        <a:buClrTx/>
                        <a:buFont typeface="Wingdings" pitchFamily="2" charset="2"/>
                        <a:buChar char="§"/>
                      </a:pPr>
                      <a:r>
                        <a:rPr lang="en-US" sz="2400" dirty="0" smtClean="0">
                          <a:solidFill>
                            <a:schemeClr val="bg1">
                              <a:lumMod val="10000"/>
                            </a:schemeClr>
                          </a:solidFill>
                        </a:rPr>
                        <a:t>Framing the lesson</a:t>
                      </a:r>
                    </a:p>
                  </a:txBody>
                  <a:tcPr/>
                </a:tc>
                <a:extLst>
                  <a:ext uri="{0D108BD9-81ED-4DB2-BD59-A6C34878D82A}">
                    <a16:rowId xmlns:a16="http://schemas.microsoft.com/office/drawing/2014/main" val="10001"/>
                  </a:ext>
                </a:extLst>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Pre-lesson assessment</a:t>
                      </a:r>
                    </a:p>
                  </a:txBody>
                  <a:tcPr/>
                </a:tc>
                <a:extLst>
                  <a:ext uri="{0D108BD9-81ED-4DB2-BD59-A6C34878D82A}">
                    <a16:rowId xmlns:a16="http://schemas.microsoft.com/office/drawing/2014/main" val="10002"/>
                  </a:ext>
                </a:extLst>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Feedback Questions</a:t>
                      </a:r>
                    </a:p>
                  </a:txBody>
                  <a:tcPr/>
                </a:tc>
                <a:extLst>
                  <a:ext uri="{0D108BD9-81ED-4DB2-BD59-A6C34878D82A}">
                    <a16:rowId xmlns:a16="http://schemas.microsoft.com/office/drawing/2014/main" val="10003"/>
                  </a:ext>
                </a:extLst>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Introduction</a:t>
                      </a:r>
                    </a:p>
                  </a:txBody>
                  <a:tcPr/>
                </a:tc>
                <a:extLst>
                  <a:ext uri="{0D108BD9-81ED-4DB2-BD59-A6C34878D82A}">
                    <a16:rowId xmlns:a16="http://schemas.microsoft.com/office/drawing/2014/main" val="10004"/>
                  </a:ext>
                </a:extLst>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Collaborative Activity</a:t>
                      </a:r>
                    </a:p>
                  </a:txBody>
                  <a:tcPr/>
                </a:tc>
                <a:extLst>
                  <a:ext uri="{0D108BD9-81ED-4DB2-BD59-A6C34878D82A}">
                    <a16:rowId xmlns:a16="http://schemas.microsoft.com/office/drawing/2014/main" val="10005"/>
                  </a:ext>
                </a:extLst>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Examining Student Work</a:t>
                      </a:r>
                    </a:p>
                  </a:txBody>
                  <a:tcPr/>
                </a:tc>
                <a:extLst>
                  <a:ext uri="{0D108BD9-81ED-4DB2-BD59-A6C34878D82A}">
                    <a16:rowId xmlns:a16="http://schemas.microsoft.com/office/drawing/2014/main" val="10006"/>
                  </a:ext>
                </a:extLst>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Whole-class Discussion</a:t>
                      </a:r>
                    </a:p>
                  </a:txBody>
                  <a:tcPr/>
                </a:tc>
                <a:extLst>
                  <a:ext uri="{0D108BD9-81ED-4DB2-BD59-A6C34878D82A}">
                    <a16:rowId xmlns:a16="http://schemas.microsoft.com/office/drawing/2014/main" val="10007"/>
                  </a:ext>
                </a:extLst>
              </a:tr>
              <a:tr h="508927">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2400" dirty="0" smtClean="0">
                        <a:solidFill>
                          <a:schemeClr val="bg1">
                            <a:lumMod val="10000"/>
                          </a:schemeClr>
                        </a:solidFill>
                      </a:endParaRPr>
                    </a:p>
                  </a:txBody>
                  <a:tcPr/>
                </a:tc>
                <a:extLst>
                  <a:ext uri="{0D108BD9-81ED-4DB2-BD59-A6C34878D82A}">
                    <a16:rowId xmlns:a16="http://schemas.microsoft.com/office/drawing/2014/main" val="10008"/>
                  </a:ext>
                </a:extLst>
              </a:tr>
            </a:tbl>
          </a:graphicData>
        </a:graphic>
      </p:graphicFrame>
      <p:graphicFrame>
        <p:nvGraphicFramePr>
          <p:cNvPr id="9" name="Table 8"/>
          <p:cNvGraphicFramePr>
            <a:graphicFrameLocks noGrp="1"/>
          </p:cNvGraphicFramePr>
          <p:nvPr>
            <p:extLst/>
          </p:nvPr>
        </p:nvGraphicFramePr>
        <p:xfrm>
          <a:off x="6492240" y="1143000"/>
          <a:ext cx="4023360" cy="4648200"/>
        </p:xfrm>
        <a:graphic>
          <a:graphicData uri="http://schemas.openxmlformats.org/drawingml/2006/table">
            <a:tbl>
              <a:tblPr firstRow="1" bandRow="1">
                <a:tableStyleId>{00A15C55-8517-42AA-B614-E9B94910E393}</a:tableStyleId>
              </a:tblPr>
              <a:tblGrid>
                <a:gridCol w="4023360">
                  <a:extLst>
                    <a:ext uri="{9D8B030D-6E8A-4147-A177-3AD203B41FA5}">
                      <a16:colId xmlns:a16="http://schemas.microsoft.com/office/drawing/2014/main" val="20000"/>
                    </a:ext>
                  </a:extLst>
                </a:gridCol>
              </a:tblGrid>
              <a:tr h="576784">
                <a:tc>
                  <a:txBody>
                    <a:bodyPr/>
                    <a:lstStyle/>
                    <a:p>
                      <a:pPr algn="ctr"/>
                      <a:r>
                        <a:rPr lang="en-US" sz="2800" b="1" u="none" dirty="0" smtClean="0">
                          <a:solidFill>
                            <a:schemeClr val="bg1">
                              <a:lumMod val="10000"/>
                            </a:schemeClr>
                          </a:solidFill>
                        </a:rPr>
                        <a:t>Problem Solving </a:t>
                      </a:r>
                      <a:endParaRPr lang="en-US" sz="2800" b="1" u="none" dirty="0">
                        <a:solidFill>
                          <a:schemeClr val="bg1">
                            <a:lumMod val="10000"/>
                          </a:schemeClr>
                        </a:solidFill>
                      </a:endParaRPr>
                    </a:p>
                  </a:txBody>
                  <a:tcPr/>
                </a:tc>
                <a:extLst>
                  <a:ext uri="{0D108BD9-81ED-4DB2-BD59-A6C34878D82A}">
                    <a16:rowId xmlns:a16="http://schemas.microsoft.com/office/drawing/2014/main" val="10000"/>
                  </a:ext>
                </a:extLst>
              </a:tr>
              <a:tr h="508927">
                <a:tc>
                  <a:txBody>
                    <a:bodyPr/>
                    <a:lstStyle/>
                    <a:p>
                      <a:pPr marL="342900" indent="-342900" algn="l">
                        <a:spcAft>
                          <a:spcPts val="600"/>
                        </a:spcAft>
                        <a:buClrTx/>
                        <a:buFont typeface="Wingdings" pitchFamily="2" charset="2"/>
                        <a:buChar char="§"/>
                      </a:pPr>
                      <a:r>
                        <a:rPr lang="en-US" sz="2400" dirty="0" smtClean="0">
                          <a:solidFill>
                            <a:schemeClr val="bg1">
                              <a:lumMod val="10000"/>
                            </a:schemeClr>
                          </a:solidFill>
                        </a:rPr>
                        <a:t>Framing the lesson</a:t>
                      </a:r>
                    </a:p>
                  </a:txBody>
                  <a:tcPr/>
                </a:tc>
                <a:extLst>
                  <a:ext uri="{0D108BD9-81ED-4DB2-BD59-A6C34878D82A}">
                    <a16:rowId xmlns:a16="http://schemas.microsoft.com/office/drawing/2014/main" val="10001"/>
                  </a:ext>
                </a:extLst>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Pre-lesson assessment</a:t>
                      </a:r>
                    </a:p>
                  </a:txBody>
                  <a:tcPr/>
                </a:tc>
                <a:extLst>
                  <a:ext uri="{0D108BD9-81ED-4DB2-BD59-A6C34878D82A}">
                    <a16:rowId xmlns:a16="http://schemas.microsoft.com/office/drawing/2014/main" val="10002"/>
                  </a:ext>
                </a:extLst>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Feedback Questions</a:t>
                      </a:r>
                    </a:p>
                  </a:txBody>
                  <a:tcPr/>
                </a:tc>
                <a:extLst>
                  <a:ext uri="{0D108BD9-81ED-4DB2-BD59-A6C34878D82A}">
                    <a16:rowId xmlns:a16="http://schemas.microsoft.com/office/drawing/2014/main" val="10003"/>
                  </a:ext>
                </a:extLst>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Introduction</a:t>
                      </a:r>
                    </a:p>
                  </a:txBody>
                  <a:tcPr/>
                </a:tc>
                <a:extLst>
                  <a:ext uri="{0D108BD9-81ED-4DB2-BD59-A6C34878D82A}">
                    <a16:rowId xmlns:a16="http://schemas.microsoft.com/office/drawing/2014/main" val="10004"/>
                  </a:ext>
                </a:extLst>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Collaborative Activity</a:t>
                      </a:r>
                    </a:p>
                  </a:txBody>
                  <a:tcPr/>
                </a:tc>
                <a:extLst>
                  <a:ext uri="{0D108BD9-81ED-4DB2-BD59-A6C34878D82A}">
                    <a16:rowId xmlns:a16="http://schemas.microsoft.com/office/drawing/2014/main" val="10005"/>
                  </a:ext>
                </a:extLst>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Examining Student Work</a:t>
                      </a:r>
                    </a:p>
                  </a:txBody>
                  <a:tcPr/>
                </a:tc>
                <a:extLst>
                  <a:ext uri="{0D108BD9-81ED-4DB2-BD59-A6C34878D82A}">
                    <a16:rowId xmlns:a16="http://schemas.microsoft.com/office/drawing/2014/main" val="10006"/>
                  </a:ext>
                </a:extLst>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extLst>
                  <a:ext uri="{0D108BD9-81ED-4DB2-BD59-A6C34878D82A}">
                    <a16:rowId xmlns:a16="http://schemas.microsoft.com/office/drawing/2014/main" val="10007"/>
                  </a:ext>
                </a:extLst>
              </a:tr>
              <a:tr h="508927">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2400" dirty="0" smtClean="0">
                        <a:solidFill>
                          <a:schemeClr val="bg1">
                            <a:lumMod val="10000"/>
                          </a:schemeClr>
                        </a:solidFill>
                      </a:endParaRPr>
                    </a:p>
                  </a:txBody>
                  <a:tcPr/>
                </a:tc>
                <a:extLst>
                  <a:ext uri="{0D108BD9-81ED-4DB2-BD59-A6C34878D82A}">
                    <a16:rowId xmlns:a16="http://schemas.microsoft.com/office/drawing/2014/main" val="10008"/>
                  </a:ext>
                </a:extLst>
              </a:tr>
            </a:tbl>
          </a:graphicData>
        </a:graphic>
      </p:graphicFrame>
      <p:graphicFrame>
        <p:nvGraphicFramePr>
          <p:cNvPr id="10" name="Table 9"/>
          <p:cNvGraphicFramePr>
            <a:graphicFrameLocks noGrp="1"/>
          </p:cNvGraphicFramePr>
          <p:nvPr>
            <p:extLst/>
          </p:nvPr>
        </p:nvGraphicFramePr>
        <p:xfrm>
          <a:off x="6492240" y="1143000"/>
          <a:ext cx="4023360" cy="4648200"/>
        </p:xfrm>
        <a:graphic>
          <a:graphicData uri="http://schemas.openxmlformats.org/drawingml/2006/table">
            <a:tbl>
              <a:tblPr firstRow="1" bandRow="1">
                <a:tableStyleId>{00A15C55-8517-42AA-B614-E9B94910E393}</a:tableStyleId>
              </a:tblPr>
              <a:tblGrid>
                <a:gridCol w="4023360">
                  <a:extLst>
                    <a:ext uri="{9D8B030D-6E8A-4147-A177-3AD203B41FA5}">
                      <a16:colId xmlns:a16="http://schemas.microsoft.com/office/drawing/2014/main" val="20000"/>
                    </a:ext>
                  </a:extLst>
                </a:gridCol>
              </a:tblGrid>
              <a:tr h="576784">
                <a:tc>
                  <a:txBody>
                    <a:bodyPr/>
                    <a:lstStyle/>
                    <a:p>
                      <a:pPr algn="ctr"/>
                      <a:r>
                        <a:rPr lang="en-US" sz="2800" b="1" u="none" dirty="0" smtClean="0">
                          <a:solidFill>
                            <a:schemeClr val="bg1">
                              <a:lumMod val="10000"/>
                            </a:schemeClr>
                          </a:solidFill>
                        </a:rPr>
                        <a:t>Problem Solving </a:t>
                      </a:r>
                      <a:endParaRPr lang="en-US" sz="2800" b="1" u="none" dirty="0">
                        <a:solidFill>
                          <a:schemeClr val="bg1">
                            <a:lumMod val="10000"/>
                          </a:schemeClr>
                        </a:solidFill>
                      </a:endParaRPr>
                    </a:p>
                  </a:txBody>
                  <a:tcPr/>
                </a:tc>
                <a:extLst>
                  <a:ext uri="{0D108BD9-81ED-4DB2-BD59-A6C34878D82A}">
                    <a16:rowId xmlns:a16="http://schemas.microsoft.com/office/drawing/2014/main" val="10000"/>
                  </a:ext>
                </a:extLst>
              </a:tr>
              <a:tr h="508927">
                <a:tc>
                  <a:txBody>
                    <a:bodyPr/>
                    <a:lstStyle/>
                    <a:p>
                      <a:pPr marL="342900" indent="-342900" algn="l">
                        <a:spcAft>
                          <a:spcPts val="600"/>
                        </a:spcAft>
                        <a:buClrTx/>
                        <a:buFont typeface="Wingdings" pitchFamily="2" charset="2"/>
                        <a:buChar char="§"/>
                      </a:pPr>
                      <a:r>
                        <a:rPr lang="en-US" sz="2400" dirty="0" smtClean="0">
                          <a:solidFill>
                            <a:schemeClr val="bg1">
                              <a:lumMod val="10000"/>
                            </a:schemeClr>
                          </a:solidFill>
                        </a:rPr>
                        <a:t>Framing the lesson</a:t>
                      </a:r>
                    </a:p>
                  </a:txBody>
                  <a:tcPr/>
                </a:tc>
                <a:extLst>
                  <a:ext uri="{0D108BD9-81ED-4DB2-BD59-A6C34878D82A}">
                    <a16:rowId xmlns:a16="http://schemas.microsoft.com/office/drawing/2014/main" val="10001"/>
                  </a:ext>
                </a:extLst>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Pre-lesson assessment</a:t>
                      </a:r>
                    </a:p>
                  </a:txBody>
                  <a:tcPr/>
                </a:tc>
                <a:extLst>
                  <a:ext uri="{0D108BD9-81ED-4DB2-BD59-A6C34878D82A}">
                    <a16:rowId xmlns:a16="http://schemas.microsoft.com/office/drawing/2014/main" val="10002"/>
                  </a:ext>
                </a:extLst>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Feedback Questions</a:t>
                      </a:r>
                    </a:p>
                  </a:txBody>
                  <a:tcPr/>
                </a:tc>
                <a:extLst>
                  <a:ext uri="{0D108BD9-81ED-4DB2-BD59-A6C34878D82A}">
                    <a16:rowId xmlns:a16="http://schemas.microsoft.com/office/drawing/2014/main" val="10003"/>
                  </a:ext>
                </a:extLst>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Introduction</a:t>
                      </a:r>
                    </a:p>
                  </a:txBody>
                  <a:tcPr/>
                </a:tc>
                <a:extLst>
                  <a:ext uri="{0D108BD9-81ED-4DB2-BD59-A6C34878D82A}">
                    <a16:rowId xmlns:a16="http://schemas.microsoft.com/office/drawing/2014/main" val="10004"/>
                  </a:ext>
                </a:extLst>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Collaborative Activity</a:t>
                      </a:r>
                    </a:p>
                  </a:txBody>
                  <a:tcPr/>
                </a:tc>
                <a:extLst>
                  <a:ext uri="{0D108BD9-81ED-4DB2-BD59-A6C34878D82A}">
                    <a16:rowId xmlns:a16="http://schemas.microsoft.com/office/drawing/2014/main" val="10005"/>
                  </a:ext>
                </a:extLst>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extLst>
                  <a:ext uri="{0D108BD9-81ED-4DB2-BD59-A6C34878D82A}">
                    <a16:rowId xmlns:a16="http://schemas.microsoft.com/office/drawing/2014/main" val="10006"/>
                  </a:ext>
                </a:extLst>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extLst>
                  <a:ext uri="{0D108BD9-81ED-4DB2-BD59-A6C34878D82A}">
                    <a16:rowId xmlns:a16="http://schemas.microsoft.com/office/drawing/2014/main" val="10007"/>
                  </a:ext>
                </a:extLst>
              </a:tr>
              <a:tr h="508927">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2400" dirty="0" smtClean="0">
                        <a:solidFill>
                          <a:schemeClr val="bg1">
                            <a:lumMod val="10000"/>
                          </a:schemeClr>
                        </a:solidFill>
                      </a:endParaRPr>
                    </a:p>
                  </a:txBody>
                  <a:tcPr/>
                </a:tc>
                <a:extLst>
                  <a:ext uri="{0D108BD9-81ED-4DB2-BD59-A6C34878D82A}">
                    <a16:rowId xmlns:a16="http://schemas.microsoft.com/office/drawing/2014/main" val="10008"/>
                  </a:ext>
                </a:extLst>
              </a:tr>
            </a:tbl>
          </a:graphicData>
        </a:graphic>
      </p:graphicFrame>
      <p:graphicFrame>
        <p:nvGraphicFramePr>
          <p:cNvPr id="11" name="Table 10"/>
          <p:cNvGraphicFramePr>
            <a:graphicFrameLocks noGrp="1"/>
          </p:cNvGraphicFramePr>
          <p:nvPr>
            <p:extLst/>
          </p:nvPr>
        </p:nvGraphicFramePr>
        <p:xfrm>
          <a:off x="6492240" y="1143000"/>
          <a:ext cx="4023360" cy="4648200"/>
        </p:xfrm>
        <a:graphic>
          <a:graphicData uri="http://schemas.openxmlformats.org/drawingml/2006/table">
            <a:tbl>
              <a:tblPr firstRow="1" bandRow="1">
                <a:tableStyleId>{00A15C55-8517-42AA-B614-E9B94910E393}</a:tableStyleId>
              </a:tblPr>
              <a:tblGrid>
                <a:gridCol w="4023360">
                  <a:extLst>
                    <a:ext uri="{9D8B030D-6E8A-4147-A177-3AD203B41FA5}">
                      <a16:colId xmlns:a16="http://schemas.microsoft.com/office/drawing/2014/main" val="20000"/>
                    </a:ext>
                  </a:extLst>
                </a:gridCol>
              </a:tblGrid>
              <a:tr h="576784">
                <a:tc>
                  <a:txBody>
                    <a:bodyPr/>
                    <a:lstStyle/>
                    <a:p>
                      <a:pPr algn="ctr"/>
                      <a:r>
                        <a:rPr lang="en-US" sz="2800" b="1" u="none" dirty="0" smtClean="0">
                          <a:solidFill>
                            <a:schemeClr val="bg1">
                              <a:lumMod val="10000"/>
                            </a:schemeClr>
                          </a:solidFill>
                        </a:rPr>
                        <a:t>Problem Solving </a:t>
                      </a:r>
                      <a:endParaRPr lang="en-US" sz="2800" b="1" u="none" dirty="0">
                        <a:solidFill>
                          <a:schemeClr val="bg1">
                            <a:lumMod val="10000"/>
                          </a:schemeClr>
                        </a:solidFill>
                      </a:endParaRPr>
                    </a:p>
                  </a:txBody>
                  <a:tcPr/>
                </a:tc>
                <a:extLst>
                  <a:ext uri="{0D108BD9-81ED-4DB2-BD59-A6C34878D82A}">
                    <a16:rowId xmlns:a16="http://schemas.microsoft.com/office/drawing/2014/main" val="10000"/>
                  </a:ext>
                </a:extLst>
              </a:tr>
              <a:tr h="508927">
                <a:tc>
                  <a:txBody>
                    <a:bodyPr/>
                    <a:lstStyle/>
                    <a:p>
                      <a:pPr marL="342900" indent="-342900" algn="l">
                        <a:spcAft>
                          <a:spcPts val="600"/>
                        </a:spcAft>
                        <a:buClrTx/>
                        <a:buFont typeface="Wingdings" pitchFamily="2" charset="2"/>
                        <a:buChar char="§"/>
                      </a:pPr>
                      <a:r>
                        <a:rPr lang="en-US" sz="2400" dirty="0" smtClean="0">
                          <a:solidFill>
                            <a:schemeClr val="bg1">
                              <a:lumMod val="10000"/>
                            </a:schemeClr>
                          </a:solidFill>
                        </a:rPr>
                        <a:t>Framing the lesson</a:t>
                      </a:r>
                    </a:p>
                  </a:txBody>
                  <a:tcPr/>
                </a:tc>
                <a:extLst>
                  <a:ext uri="{0D108BD9-81ED-4DB2-BD59-A6C34878D82A}">
                    <a16:rowId xmlns:a16="http://schemas.microsoft.com/office/drawing/2014/main" val="10001"/>
                  </a:ext>
                </a:extLst>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Pre-lesson assessment</a:t>
                      </a:r>
                    </a:p>
                  </a:txBody>
                  <a:tcPr/>
                </a:tc>
                <a:extLst>
                  <a:ext uri="{0D108BD9-81ED-4DB2-BD59-A6C34878D82A}">
                    <a16:rowId xmlns:a16="http://schemas.microsoft.com/office/drawing/2014/main" val="10002"/>
                  </a:ext>
                </a:extLst>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Feedback Questions</a:t>
                      </a:r>
                    </a:p>
                  </a:txBody>
                  <a:tcPr/>
                </a:tc>
                <a:extLst>
                  <a:ext uri="{0D108BD9-81ED-4DB2-BD59-A6C34878D82A}">
                    <a16:rowId xmlns:a16="http://schemas.microsoft.com/office/drawing/2014/main" val="10003"/>
                  </a:ext>
                </a:extLst>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Introduction</a:t>
                      </a:r>
                    </a:p>
                  </a:txBody>
                  <a:tcPr/>
                </a:tc>
                <a:extLst>
                  <a:ext uri="{0D108BD9-81ED-4DB2-BD59-A6C34878D82A}">
                    <a16:rowId xmlns:a16="http://schemas.microsoft.com/office/drawing/2014/main" val="10004"/>
                  </a:ext>
                </a:extLst>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extLst>
                  <a:ext uri="{0D108BD9-81ED-4DB2-BD59-A6C34878D82A}">
                    <a16:rowId xmlns:a16="http://schemas.microsoft.com/office/drawing/2014/main" val="10005"/>
                  </a:ext>
                </a:extLst>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extLst>
                  <a:ext uri="{0D108BD9-81ED-4DB2-BD59-A6C34878D82A}">
                    <a16:rowId xmlns:a16="http://schemas.microsoft.com/office/drawing/2014/main" val="10006"/>
                  </a:ext>
                </a:extLst>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extLst>
                  <a:ext uri="{0D108BD9-81ED-4DB2-BD59-A6C34878D82A}">
                    <a16:rowId xmlns:a16="http://schemas.microsoft.com/office/drawing/2014/main" val="10007"/>
                  </a:ext>
                </a:extLst>
              </a:tr>
              <a:tr h="508927">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2400" dirty="0" smtClean="0">
                        <a:solidFill>
                          <a:schemeClr val="bg1">
                            <a:lumMod val="10000"/>
                          </a:schemeClr>
                        </a:solidFill>
                      </a:endParaRPr>
                    </a:p>
                  </a:txBody>
                  <a:tcPr/>
                </a:tc>
                <a:extLst>
                  <a:ext uri="{0D108BD9-81ED-4DB2-BD59-A6C34878D82A}">
                    <a16:rowId xmlns:a16="http://schemas.microsoft.com/office/drawing/2014/main" val="10008"/>
                  </a:ext>
                </a:extLst>
              </a:tr>
            </a:tbl>
          </a:graphicData>
        </a:graphic>
      </p:graphicFrame>
      <p:graphicFrame>
        <p:nvGraphicFramePr>
          <p:cNvPr id="12" name="Table 11"/>
          <p:cNvGraphicFramePr>
            <a:graphicFrameLocks noGrp="1"/>
          </p:cNvGraphicFramePr>
          <p:nvPr>
            <p:extLst/>
          </p:nvPr>
        </p:nvGraphicFramePr>
        <p:xfrm>
          <a:off x="6492240" y="1143000"/>
          <a:ext cx="4023360" cy="4648200"/>
        </p:xfrm>
        <a:graphic>
          <a:graphicData uri="http://schemas.openxmlformats.org/drawingml/2006/table">
            <a:tbl>
              <a:tblPr firstRow="1" bandRow="1">
                <a:tableStyleId>{00A15C55-8517-42AA-B614-E9B94910E393}</a:tableStyleId>
              </a:tblPr>
              <a:tblGrid>
                <a:gridCol w="4023360">
                  <a:extLst>
                    <a:ext uri="{9D8B030D-6E8A-4147-A177-3AD203B41FA5}">
                      <a16:colId xmlns:a16="http://schemas.microsoft.com/office/drawing/2014/main" val="20000"/>
                    </a:ext>
                  </a:extLst>
                </a:gridCol>
              </a:tblGrid>
              <a:tr h="576784">
                <a:tc>
                  <a:txBody>
                    <a:bodyPr/>
                    <a:lstStyle/>
                    <a:p>
                      <a:pPr algn="ctr"/>
                      <a:r>
                        <a:rPr lang="en-US" sz="2800" b="1" u="none" dirty="0" smtClean="0">
                          <a:solidFill>
                            <a:schemeClr val="bg1">
                              <a:lumMod val="10000"/>
                            </a:schemeClr>
                          </a:solidFill>
                        </a:rPr>
                        <a:t>Problem Solving </a:t>
                      </a:r>
                      <a:endParaRPr lang="en-US" sz="2800" b="1" u="none" dirty="0">
                        <a:solidFill>
                          <a:schemeClr val="bg1">
                            <a:lumMod val="10000"/>
                          </a:schemeClr>
                        </a:solidFill>
                      </a:endParaRPr>
                    </a:p>
                  </a:txBody>
                  <a:tcPr/>
                </a:tc>
                <a:extLst>
                  <a:ext uri="{0D108BD9-81ED-4DB2-BD59-A6C34878D82A}">
                    <a16:rowId xmlns:a16="http://schemas.microsoft.com/office/drawing/2014/main" val="10000"/>
                  </a:ext>
                </a:extLst>
              </a:tr>
              <a:tr h="508927">
                <a:tc>
                  <a:txBody>
                    <a:bodyPr/>
                    <a:lstStyle/>
                    <a:p>
                      <a:pPr marL="342900" indent="-342900" algn="l">
                        <a:spcAft>
                          <a:spcPts val="600"/>
                        </a:spcAft>
                        <a:buClrTx/>
                        <a:buFont typeface="Wingdings" pitchFamily="2" charset="2"/>
                        <a:buChar char="§"/>
                      </a:pPr>
                      <a:r>
                        <a:rPr lang="en-US" sz="2400" dirty="0" smtClean="0">
                          <a:solidFill>
                            <a:schemeClr val="bg1">
                              <a:lumMod val="10000"/>
                            </a:schemeClr>
                          </a:solidFill>
                        </a:rPr>
                        <a:t>Framing the lesson</a:t>
                      </a:r>
                    </a:p>
                  </a:txBody>
                  <a:tcPr/>
                </a:tc>
                <a:extLst>
                  <a:ext uri="{0D108BD9-81ED-4DB2-BD59-A6C34878D82A}">
                    <a16:rowId xmlns:a16="http://schemas.microsoft.com/office/drawing/2014/main" val="10001"/>
                  </a:ext>
                </a:extLst>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Pre-lesson assessment</a:t>
                      </a:r>
                    </a:p>
                  </a:txBody>
                  <a:tcPr/>
                </a:tc>
                <a:extLst>
                  <a:ext uri="{0D108BD9-81ED-4DB2-BD59-A6C34878D82A}">
                    <a16:rowId xmlns:a16="http://schemas.microsoft.com/office/drawing/2014/main" val="10002"/>
                  </a:ext>
                </a:extLst>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Feedback Questions</a:t>
                      </a:r>
                    </a:p>
                  </a:txBody>
                  <a:tcPr/>
                </a:tc>
                <a:extLst>
                  <a:ext uri="{0D108BD9-81ED-4DB2-BD59-A6C34878D82A}">
                    <a16:rowId xmlns:a16="http://schemas.microsoft.com/office/drawing/2014/main" val="10003"/>
                  </a:ext>
                </a:extLst>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extLst>
                  <a:ext uri="{0D108BD9-81ED-4DB2-BD59-A6C34878D82A}">
                    <a16:rowId xmlns:a16="http://schemas.microsoft.com/office/drawing/2014/main" val="10004"/>
                  </a:ext>
                </a:extLst>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extLst>
                  <a:ext uri="{0D108BD9-81ED-4DB2-BD59-A6C34878D82A}">
                    <a16:rowId xmlns:a16="http://schemas.microsoft.com/office/drawing/2014/main" val="10005"/>
                  </a:ext>
                </a:extLst>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extLst>
                  <a:ext uri="{0D108BD9-81ED-4DB2-BD59-A6C34878D82A}">
                    <a16:rowId xmlns:a16="http://schemas.microsoft.com/office/drawing/2014/main" val="10006"/>
                  </a:ext>
                </a:extLst>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extLst>
                  <a:ext uri="{0D108BD9-81ED-4DB2-BD59-A6C34878D82A}">
                    <a16:rowId xmlns:a16="http://schemas.microsoft.com/office/drawing/2014/main" val="10007"/>
                  </a:ext>
                </a:extLst>
              </a:tr>
              <a:tr h="508927">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2400" dirty="0" smtClean="0">
                        <a:solidFill>
                          <a:schemeClr val="bg1">
                            <a:lumMod val="10000"/>
                          </a:schemeClr>
                        </a:solidFill>
                      </a:endParaRPr>
                    </a:p>
                  </a:txBody>
                  <a:tcPr/>
                </a:tc>
                <a:extLst>
                  <a:ext uri="{0D108BD9-81ED-4DB2-BD59-A6C34878D82A}">
                    <a16:rowId xmlns:a16="http://schemas.microsoft.com/office/drawing/2014/main" val="10008"/>
                  </a:ext>
                </a:extLst>
              </a:tr>
            </a:tbl>
          </a:graphicData>
        </a:graphic>
      </p:graphicFrame>
      <p:graphicFrame>
        <p:nvGraphicFramePr>
          <p:cNvPr id="13" name="Table 12"/>
          <p:cNvGraphicFramePr>
            <a:graphicFrameLocks noGrp="1"/>
          </p:cNvGraphicFramePr>
          <p:nvPr>
            <p:extLst/>
          </p:nvPr>
        </p:nvGraphicFramePr>
        <p:xfrm>
          <a:off x="6492240" y="1143000"/>
          <a:ext cx="4023360" cy="4648200"/>
        </p:xfrm>
        <a:graphic>
          <a:graphicData uri="http://schemas.openxmlformats.org/drawingml/2006/table">
            <a:tbl>
              <a:tblPr firstRow="1" bandRow="1">
                <a:tableStyleId>{00A15C55-8517-42AA-B614-E9B94910E393}</a:tableStyleId>
              </a:tblPr>
              <a:tblGrid>
                <a:gridCol w="4023360">
                  <a:extLst>
                    <a:ext uri="{9D8B030D-6E8A-4147-A177-3AD203B41FA5}">
                      <a16:colId xmlns:a16="http://schemas.microsoft.com/office/drawing/2014/main" val="20000"/>
                    </a:ext>
                  </a:extLst>
                </a:gridCol>
              </a:tblGrid>
              <a:tr h="576784">
                <a:tc>
                  <a:txBody>
                    <a:bodyPr/>
                    <a:lstStyle/>
                    <a:p>
                      <a:pPr algn="ctr"/>
                      <a:r>
                        <a:rPr lang="en-US" sz="2800" b="1" u="none" dirty="0" smtClean="0">
                          <a:solidFill>
                            <a:schemeClr val="bg1">
                              <a:lumMod val="10000"/>
                            </a:schemeClr>
                          </a:solidFill>
                        </a:rPr>
                        <a:t>Problem Solving </a:t>
                      </a:r>
                      <a:endParaRPr lang="en-US" sz="2800" b="1" u="none" dirty="0">
                        <a:solidFill>
                          <a:schemeClr val="bg1">
                            <a:lumMod val="10000"/>
                          </a:schemeClr>
                        </a:solidFill>
                      </a:endParaRPr>
                    </a:p>
                  </a:txBody>
                  <a:tcPr/>
                </a:tc>
                <a:extLst>
                  <a:ext uri="{0D108BD9-81ED-4DB2-BD59-A6C34878D82A}">
                    <a16:rowId xmlns:a16="http://schemas.microsoft.com/office/drawing/2014/main" val="10000"/>
                  </a:ext>
                </a:extLst>
              </a:tr>
              <a:tr h="508927">
                <a:tc>
                  <a:txBody>
                    <a:bodyPr/>
                    <a:lstStyle/>
                    <a:p>
                      <a:pPr marL="342900" indent="-342900" algn="l">
                        <a:spcAft>
                          <a:spcPts val="600"/>
                        </a:spcAft>
                        <a:buClrTx/>
                        <a:buFont typeface="Wingdings" pitchFamily="2" charset="2"/>
                        <a:buChar char="§"/>
                      </a:pPr>
                      <a:r>
                        <a:rPr lang="en-US" sz="2400" dirty="0" smtClean="0">
                          <a:solidFill>
                            <a:schemeClr val="bg1">
                              <a:lumMod val="10000"/>
                            </a:schemeClr>
                          </a:solidFill>
                        </a:rPr>
                        <a:t>Framing the lesson</a:t>
                      </a:r>
                    </a:p>
                  </a:txBody>
                  <a:tcPr/>
                </a:tc>
                <a:extLst>
                  <a:ext uri="{0D108BD9-81ED-4DB2-BD59-A6C34878D82A}">
                    <a16:rowId xmlns:a16="http://schemas.microsoft.com/office/drawing/2014/main" val="10001"/>
                  </a:ext>
                </a:extLst>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Pre-lesson assessment</a:t>
                      </a:r>
                    </a:p>
                  </a:txBody>
                  <a:tcPr/>
                </a:tc>
                <a:extLst>
                  <a:ext uri="{0D108BD9-81ED-4DB2-BD59-A6C34878D82A}">
                    <a16:rowId xmlns:a16="http://schemas.microsoft.com/office/drawing/2014/main" val="10002"/>
                  </a:ext>
                </a:extLst>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extLst>
                  <a:ext uri="{0D108BD9-81ED-4DB2-BD59-A6C34878D82A}">
                    <a16:rowId xmlns:a16="http://schemas.microsoft.com/office/drawing/2014/main" val="10003"/>
                  </a:ext>
                </a:extLst>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extLst>
                  <a:ext uri="{0D108BD9-81ED-4DB2-BD59-A6C34878D82A}">
                    <a16:rowId xmlns:a16="http://schemas.microsoft.com/office/drawing/2014/main" val="10004"/>
                  </a:ext>
                </a:extLst>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extLst>
                  <a:ext uri="{0D108BD9-81ED-4DB2-BD59-A6C34878D82A}">
                    <a16:rowId xmlns:a16="http://schemas.microsoft.com/office/drawing/2014/main" val="10005"/>
                  </a:ext>
                </a:extLst>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extLst>
                  <a:ext uri="{0D108BD9-81ED-4DB2-BD59-A6C34878D82A}">
                    <a16:rowId xmlns:a16="http://schemas.microsoft.com/office/drawing/2014/main" val="10006"/>
                  </a:ext>
                </a:extLst>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extLst>
                  <a:ext uri="{0D108BD9-81ED-4DB2-BD59-A6C34878D82A}">
                    <a16:rowId xmlns:a16="http://schemas.microsoft.com/office/drawing/2014/main" val="10007"/>
                  </a:ext>
                </a:extLst>
              </a:tr>
              <a:tr h="508927">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2400" dirty="0" smtClean="0">
                        <a:solidFill>
                          <a:schemeClr val="bg1">
                            <a:lumMod val="10000"/>
                          </a:schemeClr>
                        </a:solidFill>
                      </a:endParaRPr>
                    </a:p>
                  </a:txBody>
                  <a:tcPr/>
                </a:tc>
                <a:extLst>
                  <a:ext uri="{0D108BD9-81ED-4DB2-BD59-A6C34878D82A}">
                    <a16:rowId xmlns:a16="http://schemas.microsoft.com/office/drawing/2014/main" val="10008"/>
                  </a:ext>
                </a:extLst>
              </a:tr>
            </a:tbl>
          </a:graphicData>
        </a:graphic>
      </p:graphicFrame>
      <p:graphicFrame>
        <p:nvGraphicFramePr>
          <p:cNvPr id="14" name="Table 13"/>
          <p:cNvGraphicFramePr>
            <a:graphicFrameLocks noGrp="1"/>
          </p:cNvGraphicFramePr>
          <p:nvPr>
            <p:extLst/>
          </p:nvPr>
        </p:nvGraphicFramePr>
        <p:xfrm>
          <a:off x="6492240" y="1143000"/>
          <a:ext cx="4023360" cy="4648200"/>
        </p:xfrm>
        <a:graphic>
          <a:graphicData uri="http://schemas.openxmlformats.org/drawingml/2006/table">
            <a:tbl>
              <a:tblPr firstRow="1" bandRow="1">
                <a:tableStyleId>{00A15C55-8517-42AA-B614-E9B94910E393}</a:tableStyleId>
              </a:tblPr>
              <a:tblGrid>
                <a:gridCol w="4023360">
                  <a:extLst>
                    <a:ext uri="{9D8B030D-6E8A-4147-A177-3AD203B41FA5}">
                      <a16:colId xmlns:a16="http://schemas.microsoft.com/office/drawing/2014/main" val="20000"/>
                    </a:ext>
                  </a:extLst>
                </a:gridCol>
              </a:tblGrid>
              <a:tr h="576784">
                <a:tc>
                  <a:txBody>
                    <a:bodyPr/>
                    <a:lstStyle/>
                    <a:p>
                      <a:pPr algn="ctr"/>
                      <a:r>
                        <a:rPr lang="en-US" sz="2800" b="1" u="none" dirty="0" smtClean="0">
                          <a:solidFill>
                            <a:schemeClr val="bg1">
                              <a:lumMod val="10000"/>
                            </a:schemeClr>
                          </a:solidFill>
                        </a:rPr>
                        <a:t>Problem Solving </a:t>
                      </a:r>
                      <a:endParaRPr lang="en-US" sz="2800" b="1" u="none" dirty="0">
                        <a:solidFill>
                          <a:schemeClr val="bg1">
                            <a:lumMod val="10000"/>
                          </a:schemeClr>
                        </a:solidFill>
                      </a:endParaRPr>
                    </a:p>
                  </a:txBody>
                  <a:tcPr/>
                </a:tc>
                <a:extLst>
                  <a:ext uri="{0D108BD9-81ED-4DB2-BD59-A6C34878D82A}">
                    <a16:rowId xmlns:a16="http://schemas.microsoft.com/office/drawing/2014/main" val="10000"/>
                  </a:ext>
                </a:extLst>
              </a:tr>
              <a:tr h="508927">
                <a:tc>
                  <a:txBody>
                    <a:bodyPr/>
                    <a:lstStyle/>
                    <a:p>
                      <a:pPr marL="342900" indent="-342900" algn="l">
                        <a:spcAft>
                          <a:spcPts val="600"/>
                        </a:spcAft>
                        <a:buClrTx/>
                        <a:buFont typeface="Wingdings" pitchFamily="2" charset="2"/>
                        <a:buChar char="§"/>
                      </a:pPr>
                      <a:r>
                        <a:rPr lang="en-US" sz="2400" dirty="0" smtClean="0">
                          <a:solidFill>
                            <a:schemeClr val="bg1">
                              <a:lumMod val="10000"/>
                            </a:schemeClr>
                          </a:solidFill>
                        </a:rPr>
                        <a:t>Framing the lesson</a:t>
                      </a:r>
                    </a:p>
                  </a:txBody>
                  <a:tcPr/>
                </a:tc>
                <a:extLst>
                  <a:ext uri="{0D108BD9-81ED-4DB2-BD59-A6C34878D82A}">
                    <a16:rowId xmlns:a16="http://schemas.microsoft.com/office/drawing/2014/main" val="10001"/>
                  </a:ext>
                </a:extLst>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extLst>
                  <a:ext uri="{0D108BD9-81ED-4DB2-BD59-A6C34878D82A}">
                    <a16:rowId xmlns:a16="http://schemas.microsoft.com/office/drawing/2014/main" val="10002"/>
                  </a:ext>
                </a:extLst>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extLst>
                  <a:ext uri="{0D108BD9-81ED-4DB2-BD59-A6C34878D82A}">
                    <a16:rowId xmlns:a16="http://schemas.microsoft.com/office/drawing/2014/main" val="10003"/>
                  </a:ext>
                </a:extLst>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extLst>
                  <a:ext uri="{0D108BD9-81ED-4DB2-BD59-A6C34878D82A}">
                    <a16:rowId xmlns:a16="http://schemas.microsoft.com/office/drawing/2014/main" val="10004"/>
                  </a:ext>
                </a:extLst>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extLst>
                  <a:ext uri="{0D108BD9-81ED-4DB2-BD59-A6C34878D82A}">
                    <a16:rowId xmlns:a16="http://schemas.microsoft.com/office/drawing/2014/main" val="10005"/>
                  </a:ext>
                </a:extLst>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extLst>
                  <a:ext uri="{0D108BD9-81ED-4DB2-BD59-A6C34878D82A}">
                    <a16:rowId xmlns:a16="http://schemas.microsoft.com/office/drawing/2014/main" val="10006"/>
                  </a:ext>
                </a:extLst>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extLst>
                  <a:ext uri="{0D108BD9-81ED-4DB2-BD59-A6C34878D82A}">
                    <a16:rowId xmlns:a16="http://schemas.microsoft.com/office/drawing/2014/main" val="10007"/>
                  </a:ext>
                </a:extLst>
              </a:tr>
              <a:tr h="508927">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2400" dirty="0" smtClean="0">
                        <a:solidFill>
                          <a:schemeClr val="bg1">
                            <a:lumMod val="10000"/>
                          </a:schemeClr>
                        </a:solidFill>
                      </a:endParaRPr>
                    </a:p>
                  </a:txBody>
                  <a:tcPr/>
                </a:tc>
                <a:extLst>
                  <a:ext uri="{0D108BD9-81ED-4DB2-BD59-A6C34878D82A}">
                    <a16:rowId xmlns:a16="http://schemas.microsoft.com/office/drawing/2014/main" val="10008"/>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523885690"/>
              </p:ext>
            </p:extLst>
          </p:nvPr>
        </p:nvGraphicFramePr>
        <p:xfrm>
          <a:off x="6492240" y="1143000"/>
          <a:ext cx="4023360" cy="4648200"/>
        </p:xfrm>
        <a:graphic>
          <a:graphicData uri="http://schemas.openxmlformats.org/drawingml/2006/table">
            <a:tbl>
              <a:tblPr firstRow="1" bandRow="1">
                <a:tableStyleId>{00A15C55-8517-42AA-B614-E9B94910E393}</a:tableStyleId>
              </a:tblPr>
              <a:tblGrid>
                <a:gridCol w="4023360">
                  <a:extLst>
                    <a:ext uri="{9D8B030D-6E8A-4147-A177-3AD203B41FA5}">
                      <a16:colId xmlns:a16="http://schemas.microsoft.com/office/drawing/2014/main" val="20000"/>
                    </a:ext>
                  </a:extLst>
                </a:gridCol>
              </a:tblGrid>
              <a:tr h="576784">
                <a:tc>
                  <a:txBody>
                    <a:bodyPr/>
                    <a:lstStyle/>
                    <a:p>
                      <a:pPr algn="ctr"/>
                      <a:r>
                        <a:rPr lang="en-US" sz="2800" b="1" u="none" dirty="0" smtClean="0">
                          <a:solidFill>
                            <a:schemeClr val="bg1">
                              <a:lumMod val="10000"/>
                            </a:schemeClr>
                          </a:solidFill>
                        </a:rPr>
                        <a:t>Problem Solving </a:t>
                      </a:r>
                      <a:endParaRPr lang="en-US" sz="2800" b="1" u="none" dirty="0">
                        <a:solidFill>
                          <a:schemeClr val="bg1">
                            <a:lumMod val="10000"/>
                          </a:schemeClr>
                        </a:solidFill>
                      </a:endParaRPr>
                    </a:p>
                  </a:txBody>
                  <a:tcPr/>
                </a:tc>
                <a:extLst>
                  <a:ext uri="{0D108BD9-81ED-4DB2-BD59-A6C34878D82A}">
                    <a16:rowId xmlns:a16="http://schemas.microsoft.com/office/drawing/2014/main" val="10000"/>
                  </a:ext>
                </a:extLst>
              </a:tr>
              <a:tr h="508927">
                <a:tc>
                  <a:txBody>
                    <a:bodyPr/>
                    <a:lstStyle/>
                    <a:p>
                      <a:pPr marL="342900" indent="-342900" algn="l">
                        <a:spcAft>
                          <a:spcPts val="600"/>
                        </a:spcAft>
                        <a:buClrTx/>
                        <a:buFont typeface="Wingdings" panose="05000000000000000000" pitchFamily="2" charset="2"/>
                        <a:buChar char="§"/>
                      </a:pPr>
                      <a:r>
                        <a:rPr lang="en-US" sz="2400" dirty="0" smtClean="0">
                          <a:solidFill>
                            <a:schemeClr val="bg1">
                              <a:lumMod val="10000"/>
                            </a:schemeClr>
                          </a:solidFill>
                        </a:rPr>
                        <a:t>Framing</a:t>
                      </a:r>
                      <a:r>
                        <a:rPr lang="en-US" sz="2400" baseline="0" dirty="0" smtClean="0">
                          <a:solidFill>
                            <a:schemeClr val="bg1">
                              <a:lumMod val="10000"/>
                            </a:schemeClr>
                          </a:solidFill>
                        </a:rPr>
                        <a:t> the lesson</a:t>
                      </a:r>
                      <a:endParaRPr lang="en-US" sz="2400" dirty="0" smtClean="0">
                        <a:solidFill>
                          <a:schemeClr val="bg1">
                            <a:lumMod val="10000"/>
                          </a:schemeClr>
                        </a:solidFill>
                      </a:endParaRPr>
                    </a:p>
                  </a:txBody>
                  <a:tcPr/>
                </a:tc>
                <a:extLst>
                  <a:ext uri="{0D108BD9-81ED-4DB2-BD59-A6C34878D82A}">
                    <a16:rowId xmlns:a16="http://schemas.microsoft.com/office/drawing/2014/main" val="10001"/>
                  </a:ext>
                </a:extLst>
              </a:tr>
              <a:tr h="508927">
                <a:tc>
                  <a:txBody>
                    <a:bodyPr/>
                    <a:lstStyle/>
                    <a:p>
                      <a:pPr marL="342900" indent="-342900" algn="l">
                        <a:spcAft>
                          <a:spcPts val="600"/>
                        </a:spcAft>
                        <a:buFont typeface="Wingdings" panose="05000000000000000000" pitchFamily="2" charset="2"/>
                        <a:buChar char="§"/>
                      </a:pPr>
                      <a:r>
                        <a:rPr lang="en-US" sz="2400" dirty="0" smtClean="0">
                          <a:solidFill>
                            <a:schemeClr val="bg1">
                              <a:lumMod val="10000"/>
                            </a:schemeClr>
                          </a:solidFill>
                        </a:rPr>
                        <a:t>Pre-lesson</a:t>
                      </a:r>
                      <a:r>
                        <a:rPr lang="en-US" sz="2400" baseline="0" dirty="0" smtClean="0">
                          <a:solidFill>
                            <a:schemeClr val="bg1">
                              <a:lumMod val="10000"/>
                            </a:schemeClr>
                          </a:solidFill>
                        </a:rPr>
                        <a:t> assessment</a:t>
                      </a:r>
                      <a:endParaRPr lang="en-US" sz="2400" dirty="0" smtClean="0">
                        <a:solidFill>
                          <a:schemeClr val="bg1">
                            <a:lumMod val="10000"/>
                          </a:schemeClr>
                        </a:solidFill>
                      </a:endParaRPr>
                    </a:p>
                  </a:txBody>
                  <a:tcPr/>
                </a:tc>
                <a:extLst>
                  <a:ext uri="{0D108BD9-81ED-4DB2-BD59-A6C34878D82A}">
                    <a16:rowId xmlns:a16="http://schemas.microsoft.com/office/drawing/2014/main" val="10002"/>
                  </a:ext>
                </a:extLst>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Feedback</a:t>
                      </a:r>
                      <a:r>
                        <a:rPr lang="en-US" sz="2400" baseline="0" dirty="0" smtClean="0">
                          <a:solidFill>
                            <a:schemeClr val="bg1">
                              <a:lumMod val="10000"/>
                            </a:schemeClr>
                          </a:solidFill>
                        </a:rPr>
                        <a:t> Questions</a:t>
                      </a:r>
                      <a:endParaRPr lang="en-US" sz="2400" dirty="0" smtClean="0">
                        <a:solidFill>
                          <a:schemeClr val="bg1">
                            <a:lumMod val="10000"/>
                          </a:schemeClr>
                        </a:solidFill>
                      </a:endParaRPr>
                    </a:p>
                  </a:txBody>
                  <a:tcPr/>
                </a:tc>
                <a:extLst>
                  <a:ext uri="{0D108BD9-81ED-4DB2-BD59-A6C34878D82A}">
                    <a16:rowId xmlns:a16="http://schemas.microsoft.com/office/drawing/2014/main" val="10003"/>
                  </a:ext>
                </a:extLst>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Introduction</a:t>
                      </a:r>
                    </a:p>
                  </a:txBody>
                  <a:tcPr/>
                </a:tc>
                <a:extLst>
                  <a:ext uri="{0D108BD9-81ED-4DB2-BD59-A6C34878D82A}">
                    <a16:rowId xmlns:a16="http://schemas.microsoft.com/office/drawing/2014/main" val="10004"/>
                  </a:ext>
                </a:extLst>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Collaborative Activity</a:t>
                      </a:r>
                    </a:p>
                  </a:txBody>
                  <a:tcPr/>
                </a:tc>
                <a:extLst>
                  <a:ext uri="{0D108BD9-81ED-4DB2-BD59-A6C34878D82A}">
                    <a16:rowId xmlns:a16="http://schemas.microsoft.com/office/drawing/2014/main" val="10005"/>
                  </a:ext>
                </a:extLst>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Examining</a:t>
                      </a:r>
                      <a:r>
                        <a:rPr lang="en-US" sz="2400" baseline="0" dirty="0" smtClean="0">
                          <a:solidFill>
                            <a:schemeClr val="bg1">
                              <a:lumMod val="10000"/>
                            </a:schemeClr>
                          </a:solidFill>
                        </a:rPr>
                        <a:t> Student Work</a:t>
                      </a:r>
                      <a:endParaRPr lang="en-US" sz="2400" dirty="0" smtClean="0">
                        <a:solidFill>
                          <a:schemeClr val="bg1">
                            <a:lumMod val="10000"/>
                          </a:schemeClr>
                        </a:solidFill>
                      </a:endParaRPr>
                    </a:p>
                  </a:txBody>
                  <a:tcPr/>
                </a:tc>
                <a:extLst>
                  <a:ext uri="{0D108BD9-81ED-4DB2-BD59-A6C34878D82A}">
                    <a16:rowId xmlns:a16="http://schemas.microsoft.com/office/drawing/2014/main" val="10006"/>
                  </a:ext>
                </a:extLst>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Whole-class Discussion</a:t>
                      </a:r>
                    </a:p>
                  </a:txBody>
                  <a:tcPr/>
                </a:tc>
                <a:extLst>
                  <a:ext uri="{0D108BD9-81ED-4DB2-BD59-A6C34878D82A}">
                    <a16:rowId xmlns:a16="http://schemas.microsoft.com/office/drawing/2014/main" val="10007"/>
                  </a:ext>
                </a:extLst>
              </a:tr>
              <a:tr h="508927">
                <a:tc>
                  <a:txBody>
                    <a:bodyPr/>
                    <a:lstStyle/>
                    <a:p>
                      <a:pPr marL="342900" marR="0" indent="-3429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400" dirty="0" smtClean="0">
                          <a:solidFill>
                            <a:schemeClr val="bg1">
                              <a:lumMod val="10000"/>
                            </a:schemeClr>
                          </a:solidFill>
                        </a:rPr>
                        <a:t>How did you</a:t>
                      </a:r>
                      <a:r>
                        <a:rPr lang="en-US" sz="2400" baseline="0" dirty="0" smtClean="0">
                          <a:solidFill>
                            <a:schemeClr val="bg1">
                              <a:lumMod val="10000"/>
                            </a:schemeClr>
                          </a:solidFill>
                        </a:rPr>
                        <a:t> work?</a:t>
                      </a:r>
                      <a:endParaRPr lang="en-US" sz="2400" dirty="0" smtClean="0">
                        <a:solidFill>
                          <a:schemeClr val="bg1">
                            <a:lumMod val="10000"/>
                          </a:schemeClr>
                        </a:solidFill>
                      </a:endParaRPr>
                    </a:p>
                  </a:txBody>
                  <a:tcPr/>
                </a:tc>
                <a:extLst>
                  <a:ext uri="{0D108BD9-81ED-4DB2-BD59-A6C34878D82A}">
                    <a16:rowId xmlns:a16="http://schemas.microsoft.com/office/drawing/2014/main" val="10008"/>
                  </a:ext>
                </a:extLst>
              </a:tr>
            </a:tbl>
          </a:graphicData>
        </a:graphic>
      </p:graphicFrame>
      <p:sp>
        <p:nvSpPr>
          <p:cNvPr id="2" name="Footer Placeholder 1"/>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124115721"/>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MDC help with Math Instruction?</a:t>
            </a:r>
            <a:endParaRPr lang="en-US" dirty="0"/>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4030551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a:xfrm>
            <a:off x="1524000" y="0"/>
            <a:ext cx="5791200" cy="1143000"/>
          </a:xfrm>
        </p:spPr>
        <p:txBody>
          <a:bodyPr vert="horz" lIns="91440" tIns="45720" rIns="91440" bIns="45720" rtlCol="0" anchor="ctr">
            <a:normAutofit/>
          </a:bodyPr>
          <a:lstStyle/>
          <a:p>
            <a:r>
              <a:rPr lang="en-US" altLang="en-US" b="1" dirty="0"/>
              <a:t>WHY MDC</a:t>
            </a:r>
            <a:r>
              <a:rPr lang="en-US" altLang="en-US" b="1" dirty="0" smtClean="0"/>
              <a:t>?</a:t>
            </a:r>
          </a:p>
        </p:txBody>
      </p:sp>
      <p:sp>
        <p:nvSpPr>
          <p:cNvPr id="20482" name="Rectangle 3"/>
          <p:cNvSpPr>
            <a:spLocks noGrp="1" noChangeArrowheads="1"/>
          </p:cNvSpPr>
          <p:nvPr>
            <p:ph type="body" idx="4294967295"/>
          </p:nvPr>
        </p:nvSpPr>
        <p:spPr>
          <a:xfrm>
            <a:off x="3810000" y="1600200"/>
            <a:ext cx="6858000" cy="4876800"/>
          </a:xfrm>
        </p:spPr>
        <p:txBody>
          <a:bodyPr>
            <a:normAutofit/>
          </a:bodyPr>
          <a:lstStyle/>
          <a:p>
            <a:r>
              <a:rPr lang="en-US" altLang="en-US" sz="3000" b="1" i="1" dirty="0"/>
              <a:t>differentiated instruction</a:t>
            </a:r>
            <a:r>
              <a:rPr lang="en-US" altLang="en-US" sz="3000" i="1" dirty="0"/>
              <a:t> </a:t>
            </a:r>
            <a:r>
              <a:rPr lang="en-US" altLang="en-US" sz="3000" dirty="0"/>
              <a:t>in classrooms</a:t>
            </a:r>
          </a:p>
          <a:p>
            <a:pPr>
              <a:buFont typeface="Wingdings 2" pitchFamily="18" charset="2"/>
              <a:buNone/>
            </a:pPr>
            <a:endParaRPr lang="en-US" altLang="en-US" sz="1600" dirty="0"/>
          </a:p>
          <a:p>
            <a:r>
              <a:rPr lang="en-US" altLang="en-US" sz="3000" b="1" i="1" dirty="0"/>
              <a:t>formative assessment</a:t>
            </a:r>
            <a:r>
              <a:rPr lang="en-US" altLang="en-US" sz="3000" i="1" dirty="0"/>
              <a:t> </a:t>
            </a:r>
            <a:r>
              <a:rPr lang="en-US" altLang="en-US" sz="3000" dirty="0"/>
              <a:t>teaching</a:t>
            </a:r>
            <a:r>
              <a:rPr lang="en-US" altLang="en-US" sz="3000" i="1" dirty="0"/>
              <a:t> </a:t>
            </a:r>
            <a:r>
              <a:rPr lang="en-US" altLang="en-US" sz="3000" dirty="0"/>
              <a:t>practices</a:t>
            </a:r>
          </a:p>
          <a:p>
            <a:pPr>
              <a:buFont typeface="Wingdings 2" pitchFamily="18" charset="2"/>
              <a:buNone/>
            </a:pPr>
            <a:endParaRPr lang="en-US" altLang="en-US" sz="1400" dirty="0"/>
          </a:p>
          <a:p>
            <a:r>
              <a:rPr lang="en-US" altLang="en-US" sz="3000" b="1" i="1" dirty="0"/>
              <a:t>student improvement data</a:t>
            </a:r>
          </a:p>
          <a:p>
            <a:pPr>
              <a:buFont typeface="Wingdings 2" pitchFamily="18" charset="2"/>
              <a:buNone/>
            </a:pPr>
            <a:endParaRPr lang="en-US" altLang="en-US" sz="1400" i="1" dirty="0"/>
          </a:p>
          <a:p>
            <a:r>
              <a:rPr lang="en-US" altLang="en-US" sz="3000" b="1" i="1" dirty="0"/>
              <a:t>increased</a:t>
            </a:r>
            <a:r>
              <a:rPr lang="en-US" altLang="en-US" sz="3000" b="1" dirty="0"/>
              <a:t> </a:t>
            </a:r>
            <a:r>
              <a:rPr lang="en-US" altLang="en-US" sz="3000" b="1" i="1" dirty="0"/>
              <a:t>rigor</a:t>
            </a:r>
            <a:r>
              <a:rPr lang="en-US" altLang="en-US" sz="3000" i="1" dirty="0"/>
              <a:t> (PARCC</a:t>
            </a:r>
            <a:r>
              <a:rPr lang="en-US" altLang="en-US" sz="3000" dirty="0"/>
              <a:t> math assessment)</a:t>
            </a:r>
          </a:p>
          <a:p>
            <a:pPr>
              <a:buFont typeface="Wingdings 2" pitchFamily="18" charset="2"/>
              <a:buNone/>
            </a:pPr>
            <a:endParaRPr lang="en-US" altLang="en-US" sz="1400" dirty="0"/>
          </a:p>
          <a:p>
            <a:r>
              <a:rPr lang="en-US" altLang="en-US" sz="3000" b="1" i="1" dirty="0"/>
              <a:t>real world</a:t>
            </a:r>
            <a:r>
              <a:rPr lang="en-US" altLang="en-US" sz="3000" i="1" dirty="0"/>
              <a:t> </a:t>
            </a:r>
            <a:r>
              <a:rPr lang="en-US" altLang="en-US" sz="3000" dirty="0"/>
              <a:t>applications</a:t>
            </a:r>
          </a:p>
          <a:p>
            <a:pPr>
              <a:buFont typeface="Wingdings 2" pitchFamily="18" charset="2"/>
              <a:buNone/>
            </a:pPr>
            <a:endParaRPr lang="en-US" altLang="en-US" sz="1400" dirty="0"/>
          </a:p>
          <a:p>
            <a:r>
              <a:rPr lang="en-US" altLang="en-US" sz="3000" b="1" i="1" dirty="0"/>
              <a:t>CCSSM</a:t>
            </a:r>
            <a:r>
              <a:rPr lang="en-US" altLang="en-US" sz="3000" dirty="0"/>
              <a:t> hardwired!</a:t>
            </a:r>
          </a:p>
        </p:txBody>
      </p:sp>
      <p:sp>
        <p:nvSpPr>
          <p:cNvPr id="2" name="Footer Placeholder 1"/>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3540229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992"/>
            <a:ext cx="10515600" cy="1325563"/>
          </a:xfrm>
        </p:spPr>
        <p:txBody>
          <a:bodyPr/>
          <a:lstStyle/>
          <a:p>
            <a:r>
              <a:rPr lang="en-US" dirty="0" smtClean="0"/>
              <a:t>How MDC helps with Math Instruction?</a:t>
            </a:r>
            <a:endParaRPr lang="en-US" dirty="0"/>
          </a:p>
        </p:txBody>
      </p:sp>
      <p:sp>
        <p:nvSpPr>
          <p:cNvPr id="3" name="Content Placeholder 2"/>
          <p:cNvSpPr>
            <a:spLocks noGrp="1"/>
          </p:cNvSpPr>
          <p:nvPr>
            <p:ph idx="1"/>
          </p:nvPr>
        </p:nvSpPr>
        <p:spPr>
          <a:xfrm>
            <a:off x="838200" y="1429555"/>
            <a:ext cx="10515600" cy="4747408"/>
          </a:xfrm>
        </p:spPr>
        <p:txBody>
          <a:bodyPr>
            <a:normAutofit fontScale="85000" lnSpcReduction="10000"/>
          </a:bodyPr>
          <a:lstStyle/>
          <a:p>
            <a:pPr marL="514350" indent="-514350">
              <a:buAutoNum type="arabicParenR"/>
            </a:pPr>
            <a:r>
              <a:rPr lang="en-US" sz="3100" dirty="0" smtClean="0"/>
              <a:t>Students’ understanding of the fundamental nature of mathematics expands and deepens when they engage in MAP Classroom Challenges.</a:t>
            </a:r>
          </a:p>
          <a:p>
            <a:pPr marL="514350" indent="-514350">
              <a:buAutoNum type="arabicParenR"/>
            </a:pPr>
            <a:r>
              <a:rPr lang="en-US" sz="3100" dirty="0" smtClean="0"/>
              <a:t>The MAP Classroom Challenges enable classroom teachers to enact the Common Core State Standards in Mathematics (CCSSM) and Standards for Mathematical Practice (CCSSMP) in their classrooms.</a:t>
            </a:r>
          </a:p>
          <a:p>
            <a:pPr marL="514350" indent="-514350">
              <a:buAutoNum type="arabicParenR"/>
            </a:pPr>
            <a:r>
              <a:rPr lang="en-US" sz="3100" dirty="0" smtClean="0"/>
              <a:t>The MAP Classroom Challenges engage and test students of all abilities, from those who have not previously participated in math classrooms to those who have consistently excelled.</a:t>
            </a:r>
          </a:p>
          <a:p>
            <a:pPr marL="514350" indent="-514350">
              <a:buAutoNum type="arabicParenR"/>
            </a:pPr>
            <a:r>
              <a:rPr lang="en-US" sz="3100" dirty="0" smtClean="0"/>
              <a:t>Using MAP Classroom Challenges allows teachers to hear and see their students in new ways, thereby illuminating what they know and can do mathematically.</a:t>
            </a:r>
          </a:p>
          <a:p>
            <a:pPr marL="0" indent="0" algn="r">
              <a:buNone/>
            </a:pPr>
            <a:r>
              <a:rPr lang="en-US" sz="2400" dirty="0" smtClean="0"/>
              <a:t>Source:  MAP.MATSHELL.ORG</a:t>
            </a:r>
          </a:p>
          <a:p>
            <a:pPr marL="0" indent="0" algn="r">
              <a:buNone/>
            </a:pPr>
            <a:r>
              <a:rPr lang="en-US" sz="2400" dirty="0" smtClean="0"/>
              <a:t>Brief Guide for Teachers and Administrators</a:t>
            </a:r>
          </a:p>
        </p:txBody>
      </p:sp>
      <p:sp>
        <p:nvSpPr>
          <p:cNvPr id="4" name="Footer Placeholder 3"/>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34469723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942"/>
            <a:ext cx="10515600" cy="1325563"/>
          </a:xfrm>
        </p:spPr>
        <p:txBody>
          <a:bodyPr/>
          <a:lstStyle/>
          <a:p>
            <a:r>
              <a:rPr lang="en-US" dirty="0" smtClean="0"/>
              <a:t>How MDC helps with Math Instruction?</a:t>
            </a:r>
            <a:endParaRPr lang="en-US" dirty="0"/>
          </a:p>
        </p:txBody>
      </p:sp>
      <p:sp>
        <p:nvSpPr>
          <p:cNvPr id="3" name="Content Placeholder 2"/>
          <p:cNvSpPr>
            <a:spLocks noGrp="1"/>
          </p:cNvSpPr>
          <p:nvPr>
            <p:ph idx="1"/>
          </p:nvPr>
        </p:nvSpPr>
        <p:spPr>
          <a:xfrm>
            <a:off x="838200" y="1300766"/>
            <a:ext cx="10515600" cy="5293217"/>
          </a:xfrm>
        </p:spPr>
        <p:txBody>
          <a:bodyPr>
            <a:normAutofit fontScale="85000" lnSpcReduction="20000"/>
          </a:bodyPr>
          <a:lstStyle/>
          <a:p>
            <a:pPr marL="514350" indent="-514350">
              <a:buAutoNum type="arabicParenR" startAt="5"/>
            </a:pPr>
            <a:r>
              <a:rPr lang="en-US" sz="3200" dirty="0" smtClean="0"/>
              <a:t>MAP Classroom Challenges demand that students talk and write about their mathematical understanding, and then analyze, synthesize, justify and often revise their thinking.</a:t>
            </a:r>
          </a:p>
          <a:p>
            <a:pPr marL="514350" indent="-514350">
              <a:buAutoNum type="arabicParenR" startAt="6"/>
            </a:pPr>
            <a:r>
              <a:rPr lang="en-US" sz="3200" dirty="0" smtClean="0"/>
              <a:t>The MAP Classroom Challenges provide students learning experiences that “stress conceptual understanding of key ideas in mathematics,” the major goal of the CCSSM.</a:t>
            </a:r>
          </a:p>
          <a:p>
            <a:pPr marL="514350" indent="-514350">
              <a:buAutoNum type="arabicParenR" startAt="7"/>
            </a:pPr>
            <a:r>
              <a:rPr lang="en-US" sz="3200" dirty="0" smtClean="0"/>
              <a:t>MAP Classroom Challenges help teachers shift from teacher-centered to student-directed classrooms, where responsibility for thinking and learning resides with students.</a:t>
            </a:r>
          </a:p>
          <a:p>
            <a:pPr marL="514350" indent="-514350">
              <a:buAutoNum type="arabicParenR" startAt="8"/>
            </a:pPr>
            <a:r>
              <a:rPr lang="en-US" sz="3200" dirty="0" smtClean="0"/>
              <a:t>MAP Classroom Challenges enhance teachers’ instructional repertoire, enabling them to practice pedagogies such as active listening, questioning or facilitating small group discussions that promote deep mathematical learning.</a:t>
            </a:r>
          </a:p>
          <a:p>
            <a:pPr marL="0" indent="0" algn="r">
              <a:buNone/>
            </a:pPr>
            <a:r>
              <a:rPr lang="en-US" sz="2400" dirty="0" smtClean="0"/>
              <a:t>Source:  MAP.MATSHELL.ORG</a:t>
            </a:r>
          </a:p>
          <a:p>
            <a:pPr marL="0" indent="0" algn="r">
              <a:buNone/>
            </a:pPr>
            <a:r>
              <a:rPr lang="en-US" sz="2400" dirty="0" smtClean="0"/>
              <a:t>Brief Guide for Teachers and Administrators</a:t>
            </a:r>
            <a:endParaRPr lang="en-US" dirty="0" smtClean="0"/>
          </a:p>
          <a:p>
            <a:pPr marL="0" indent="0">
              <a:buNone/>
            </a:pPr>
            <a:endParaRPr lang="en-US" dirty="0" smtClean="0"/>
          </a:p>
          <a:p>
            <a:pPr marL="0" indent="0">
              <a:buNone/>
            </a:pPr>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1321837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get people to buy into MDC?</a:t>
            </a:r>
            <a:endParaRPr lang="en-US" dirty="0"/>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27843663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get people to buy into MDC?</a:t>
            </a:r>
            <a:endParaRPr lang="en-US" dirty="0"/>
          </a:p>
        </p:txBody>
      </p:sp>
      <p:sp>
        <p:nvSpPr>
          <p:cNvPr id="3" name="Content Placeholder 2"/>
          <p:cNvSpPr>
            <a:spLocks noGrp="1"/>
          </p:cNvSpPr>
          <p:nvPr>
            <p:ph idx="1"/>
          </p:nvPr>
        </p:nvSpPr>
        <p:spPr/>
        <p:txBody>
          <a:bodyPr>
            <a:normAutofit/>
          </a:bodyPr>
          <a:lstStyle/>
          <a:p>
            <a:r>
              <a:rPr lang="en-US" dirty="0" smtClean="0"/>
              <a:t>Have teachers actually complete a MDC lesson.</a:t>
            </a:r>
          </a:p>
          <a:p>
            <a:r>
              <a:rPr lang="en-US" dirty="0" smtClean="0"/>
              <a:t>Show how it relates to formative assessment teachers are already doing in class.</a:t>
            </a:r>
          </a:p>
          <a:p>
            <a:r>
              <a:rPr lang="en-US" dirty="0" smtClean="0"/>
              <a:t>Show how MDC can prepare students for Next Generation Assessments</a:t>
            </a:r>
          </a:p>
          <a:p>
            <a:r>
              <a:rPr lang="en-US" dirty="0"/>
              <a:t>Show how MDC can help with teacher </a:t>
            </a:r>
            <a:r>
              <a:rPr lang="en-US" dirty="0" smtClean="0"/>
              <a:t>evaluation</a:t>
            </a:r>
          </a:p>
          <a:p>
            <a:r>
              <a:rPr lang="en-US" dirty="0" smtClean="0"/>
              <a:t>Show videos that express thoughts of teachers and students.</a:t>
            </a:r>
          </a:p>
          <a:p>
            <a:r>
              <a:rPr lang="en-US" dirty="0"/>
              <a:t>Provide support to teacher that are starting MDC.  </a:t>
            </a:r>
          </a:p>
          <a:p>
            <a:endParaRPr lang="en-US" dirty="0"/>
          </a:p>
        </p:txBody>
      </p:sp>
      <p:sp>
        <p:nvSpPr>
          <p:cNvPr id="4" name="Footer Placeholder 3"/>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687839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I train others in MDC?</a:t>
            </a:r>
            <a:endParaRPr lang="en-US" dirty="0"/>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2465428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MDC Training</a:t>
            </a:r>
            <a:endParaRPr lang="en-US" dirty="0"/>
          </a:p>
        </p:txBody>
      </p:sp>
      <p:sp>
        <p:nvSpPr>
          <p:cNvPr id="5" name="Content Placeholder 4"/>
          <p:cNvSpPr>
            <a:spLocks noGrp="1"/>
          </p:cNvSpPr>
          <p:nvPr>
            <p:ph sz="half" idx="1"/>
          </p:nvPr>
        </p:nvSpPr>
        <p:spPr>
          <a:xfrm>
            <a:off x="838200" y="1539871"/>
            <a:ext cx="5181600" cy="4351338"/>
          </a:xfrm>
        </p:spPr>
        <p:txBody>
          <a:bodyPr>
            <a:normAutofit fontScale="92500"/>
          </a:bodyPr>
          <a:lstStyle/>
          <a:p>
            <a:pPr marL="0" indent="0" algn="ctr">
              <a:buNone/>
            </a:pPr>
            <a:r>
              <a:rPr lang="en-US" dirty="0" smtClean="0"/>
              <a:t>Day 1</a:t>
            </a:r>
          </a:p>
          <a:p>
            <a:r>
              <a:rPr lang="en-US" dirty="0" smtClean="0"/>
              <a:t>Review of Formative Assessment</a:t>
            </a:r>
          </a:p>
          <a:p>
            <a:r>
              <a:rPr lang="en-US" dirty="0" smtClean="0"/>
              <a:t>What is MDC?</a:t>
            </a:r>
          </a:p>
          <a:p>
            <a:r>
              <a:rPr lang="en-US" dirty="0" smtClean="0"/>
              <a:t>Complete Concept Development as a large group</a:t>
            </a:r>
          </a:p>
          <a:p>
            <a:r>
              <a:rPr lang="en-US" dirty="0" smtClean="0"/>
              <a:t>Go through MDC Resources for lesson</a:t>
            </a:r>
          </a:p>
          <a:p>
            <a:r>
              <a:rPr lang="en-US" dirty="0" smtClean="0"/>
              <a:t>Complete Concept Development in Grade Level Groups.  Thinking like a student.</a:t>
            </a:r>
          </a:p>
          <a:p>
            <a:pPr algn="ctr"/>
            <a:endParaRPr lang="en-US" dirty="0" smtClean="0"/>
          </a:p>
          <a:p>
            <a:endParaRPr lang="en-US" dirty="0"/>
          </a:p>
        </p:txBody>
      </p:sp>
      <p:sp>
        <p:nvSpPr>
          <p:cNvPr id="6" name="Content Placeholder 5"/>
          <p:cNvSpPr>
            <a:spLocks noGrp="1"/>
          </p:cNvSpPr>
          <p:nvPr>
            <p:ph sz="half" idx="2"/>
          </p:nvPr>
        </p:nvSpPr>
        <p:spPr>
          <a:xfrm>
            <a:off x="6172200" y="1539871"/>
            <a:ext cx="5181600" cy="4351338"/>
          </a:xfrm>
        </p:spPr>
        <p:txBody>
          <a:bodyPr>
            <a:normAutofit fontScale="92500"/>
          </a:bodyPr>
          <a:lstStyle/>
          <a:p>
            <a:pPr algn="ctr"/>
            <a:r>
              <a:rPr lang="en-US" dirty="0" smtClean="0"/>
              <a:t>Day 2</a:t>
            </a:r>
          </a:p>
          <a:p>
            <a:r>
              <a:rPr lang="en-US" dirty="0" smtClean="0"/>
              <a:t>Review Formative Assessment</a:t>
            </a:r>
          </a:p>
          <a:p>
            <a:r>
              <a:rPr lang="en-US" dirty="0" smtClean="0"/>
              <a:t>Review Format of Concept Development Lesson</a:t>
            </a:r>
          </a:p>
          <a:p>
            <a:r>
              <a:rPr lang="en-US" dirty="0" smtClean="0"/>
              <a:t>Complete Problem Solving Lesson</a:t>
            </a:r>
          </a:p>
          <a:p>
            <a:r>
              <a:rPr lang="en-US" dirty="0"/>
              <a:t>Identifying student misconceptions and identify feedback that moves learning forward</a:t>
            </a:r>
          </a:p>
          <a:p>
            <a:r>
              <a:rPr lang="en-US" dirty="0"/>
              <a:t>Identify and plan a lesson to implement before</a:t>
            </a:r>
          </a:p>
          <a:p>
            <a:pPr algn="ctr"/>
            <a:endParaRPr lang="en-US" dirty="0"/>
          </a:p>
        </p:txBody>
      </p:sp>
      <p:grpSp>
        <p:nvGrpSpPr>
          <p:cNvPr id="7" name="Group 6"/>
          <p:cNvGrpSpPr/>
          <p:nvPr/>
        </p:nvGrpSpPr>
        <p:grpSpPr>
          <a:xfrm>
            <a:off x="628650" y="6176963"/>
            <a:ext cx="10858500" cy="397908"/>
            <a:chOff x="628650" y="6176963"/>
            <a:chExt cx="10858500" cy="397908"/>
          </a:xfrm>
        </p:grpSpPr>
        <p:sp>
          <p:nvSpPr>
            <p:cNvPr id="8" name="TextBox 7"/>
            <p:cNvSpPr txBox="1"/>
            <p:nvPr/>
          </p:nvSpPr>
          <p:spPr>
            <a:xfrm>
              <a:off x="628650" y="6176963"/>
              <a:ext cx="5391150" cy="369332"/>
            </a:xfrm>
            <a:prstGeom prst="rect">
              <a:avLst/>
            </a:prstGeom>
            <a:noFill/>
          </p:spPr>
          <p:txBody>
            <a:bodyPr wrap="square" rtlCol="0">
              <a:spAutoFit/>
            </a:bodyPr>
            <a:lstStyle/>
            <a:p>
              <a:pPr algn="ctr"/>
              <a:r>
                <a:rPr lang="en-US" dirty="0" smtClean="0"/>
                <a:t>Resource:  MDC Training Day 1</a:t>
              </a:r>
              <a:endParaRPr lang="en-US" dirty="0"/>
            </a:p>
          </p:txBody>
        </p:sp>
        <p:sp>
          <p:nvSpPr>
            <p:cNvPr id="9" name="TextBox 8"/>
            <p:cNvSpPr txBox="1"/>
            <p:nvPr/>
          </p:nvSpPr>
          <p:spPr>
            <a:xfrm>
              <a:off x="6096000" y="6205539"/>
              <a:ext cx="5391150" cy="369332"/>
            </a:xfrm>
            <a:prstGeom prst="rect">
              <a:avLst/>
            </a:prstGeom>
            <a:noFill/>
          </p:spPr>
          <p:txBody>
            <a:bodyPr wrap="square" rtlCol="0">
              <a:spAutoFit/>
            </a:bodyPr>
            <a:lstStyle/>
            <a:p>
              <a:pPr algn="ctr"/>
              <a:r>
                <a:rPr lang="en-US" dirty="0" smtClean="0"/>
                <a:t>Resource:  MDC Training Day 2</a:t>
              </a:r>
              <a:endParaRPr lang="en-US" dirty="0"/>
            </a:p>
          </p:txBody>
        </p:sp>
      </p:grpSp>
      <p:sp>
        <p:nvSpPr>
          <p:cNvPr id="10" name="Footer Placeholder 9"/>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3028666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we are looking to answer</a:t>
            </a:r>
            <a:endParaRPr lang="en-US" dirty="0"/>
          </a:p>
        </p:txBody>
      </p:sp>
      <p:sp>
        <p:nvSpPr>
          <p:cNvPr id="3" name="Content Placeholder 2"/>
          <p:cNvSpPr>
            <a:spLocks noGrp="1"/>
          </p:cNvSpPr>
          <p:nvPr>
            <p:ph idx="1"/>
          </p:nvPr>
        </p:nvSpPr>
        <p:spPr/>
        <p:txBody>
          <a:bodyPr/>
          <a:lstStyle/>
          <a:p>
            <a:r>
              <a:rPr lang="en-US" dirty="0" smtClean="0"/>
              <a:t>What is MDC?</a:t>
            </a:r>
          </a:p>
          <a:p>
            <a:r>
              <a:rPr lang="en-US" dirty="0" smtClean="0"/>
              <a:t>How can MDC help with math instruction?</a:t>
            </a:r>
          </a:p>
          <a:p>
            <a:r>
              <a:rPr lang="en-US" dirty="0" smtClean="0"/>
              <a:t>How do we get people to buy into MDC?</a:t>
            </a:r>
          </a:p>
          <a:p>
            <a:r>
              <a:rPr lang="en-US" dirty="0" smtClean="0"/>
              <a:t>How can I train others in MDC?</a:t>
            </a:r>
          </a:p>
          <a:p>
            <a:r>
              <a:rPr lang="en-US" dirty="0" smtClean="0"/>
              <a:t>How can I help teachers after we train them in MDC?</a:t>
            </a:r>
            <a:endParaRPr lang="en-US" dirty="0"/>
          </a:p>
        </p:txBody>
      </p:sp>
      <p:sp>
        <p:nvSpPr>
          <p:cNvPr id="4" name="Footer Placeholder 3"/>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294275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MDC Training Day 1</a:t>
            </a:r>
            <a:endParaRPr lang="en-US" dirty="0"/>
          </a:p>
        </p:txBody>
      </p:sp>
      <p:sp>
        <p:nvSpPr>
          <p:cNvPr id="4" name="Text Placeholder 3"/>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28958436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endParaRPr lang="en-US" dirty="0" smtClean="0"/>
          </a:p>
        </p:txBody>
      </p:sp>
      <p:pic>
        <p:nvPicPr>
          <p:cNvPr id="25602" name="Content Placeholder 3" descr="assessment cartoon.jpg"/>
          <p:cNvPicPr>
            <a:picLocks noGrp="1" noChangeAspect="1"/>
          </p:cNvPicPr>
          <p:nvPr>
            <p:ph idx="1"/>
          </p:nvPr>
        </p:nvPicPr>
        <p:blipFill>
          <a:blip r:embed="rId2" cstate="print"/>
          <a:srcRect/>
          <a:stretch>
            <a:fillRect/>
          </a:stretch>
        </p:blipFill>
        <p:spPr>
          <a:xfrm>
            <a:off x="1524000" y="2209800"/>
            <a:ext cx="8991600" cy="3124200"/>
          </a:xfrm>
        </p:spPr>
      </p:pic>
      <p:sp>
        <p:nvSpPr>
          <p:cNvPr id="2" name="Footer Placeholder 1"/>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32561827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MDC Training</a:t>
            </a:r>
            <a:endParaRPr lang="en-US" dirty="0"/>
          </a:p>
        </p:txBody>
      </p:sp>
      <p:sp>
        <p:nvSpPr>
          <p:cNvPr id="5" name="Content Placeholder 4"/>
          <p:cNvSpPr>
            <a:spLocks noGrp="1"/>
          </p:cNvSpPr>
          <p:nvPr>
            <p:ph sz="half" idx="1"/>
          </p:nvPr>
        </p:nvSpPr>
        <p:spPr>
          <a:xfrm>
            <a:off x="838200" y="1539871"/>
            <a:ext cx="5181600" cy="4351338"/>
          </a:xfrm>
        </p:spPr>
        <p:txBody>
          <a:bodyPr>
            <a:normAutofit fontScale="92500"/>
          </a:bodyPr>
          <a:lstStyle/>
          <a:p>
            <a:pPr marL="0" indent="0" algn="ctr">
              <a:buNone/>
            </a:pPr>
            <a:r>
              <a:rPr lang="en-US" dirty="0" smtClean="0"/>
              <a:t>Day 1</a:t>
            </a:r>
          </a:p>
          <a:p>
            <a:r>
              <a:rPr lang="en-US" b="1" dirty="0" smtClean="0"/>
              <a:t>Review of Formative Assessment</a:t>
            </a:r>
          </a:p>
          <a:p>
            <a:r>
              <a:rPr lang="en-US" dirty="0" smtClean="0"/>
              <a:t>What is MDC?</a:t>
            </a:r>
          </a:p>
          <a:p>
            <a:r>
              <a:rPr lang="en-US" dirty="0" smtClean="0"/>
              <a:t>Complete Concept Development as a large group</a:t>
            </a:r>
          </a:p>
          <a:p>
            <a:r>
              <a:rPr lang="en-US" dirty="0" smtClean="0"/>
              <a:t>Go through MDC Resources for lesson</a:t>
            </a:r>
          </a:p>
          <a:p>
            <a:r>
              <a:rPr lang="en-US" dirty="0" smtClean="0"/>
              <a:t>Complete Concept Development in Grade Level Groups.  Thinking like a student.</a:t>
            </a:r>
          </a:p>
          <a:p>
            <a:pPr algn="ctr"/>
            <a:endParaRPr lang="en-US" dirty="0" smtClean="0"/>
          </a:p>
          <a:p>
            <a:endParaRPr lang="en-US" dirty="0"/>
          </a:p>
        </p:txBody>
      </p:sp>
      <p:sp>
        <p:nvSpPr>
          <p:cNvPr id="6" name="Content Placeholder 5"/>
          <p:cNvSpPr>
            <a:spLocks noGrp="1"/>
          </p:cNvSpPr>
          <p:nvPr>
            <p:ph sz="half" idx="2"/>
          </p:nvPr>
        </p:nvSpPr>
        <p:spPr>
          <a:xfrm>
            <a:off x="6172200" y="1539871"/>
            <a:ext cx="5181600" cy="4351338"/>
          </a:xfrm>
        </p:spPr>
        <p:txBody>
          <a:bodyPr>
            <a:normAutofit fontScale="92500"/>
          </a:bodyPr>
          <a:lstStyle/>
          <a:p>
            <a:pPr algn="ctr"/>
            <a:r>
              <a:rPr lang="en-US" dirty="0" smtClean="0"/>
              <a:t>Day 2</a:t>
            </a:r>
          </a:p>
          <a:p>
            <a:r>
              <a:rPr lang="en-US" dirty="0" smtClean="0"/>
              <a:t>Review Formative Assessment</a:t>
            </a:r>
          </a:p>
          <a:p>
            <a:r>
              <a:rPr lang="en-US" dirty="0" smtClean="0"/>
              <a:t>Review Format of Concept Development Lesson</a:t>
            </a:r>
          </a:p>
          <a:p>
            <a:r>
              <a:rPr lang="en-US" dirty="0" smtClean="0"/>
              <a:t>Complete Problem Solving Lesson</a:t>
            </a:r>
          </a:p>
          <a:p>
            <a:r>
              <a:rPr lang="en-US" dirty="0"/>
              <a:t>Identifying student misconceptions and identify feedback that moves learning forward</a:t>
            </a:r>
          </a:p>
          <a:p>
            <a:r>
              <a:rPr lang="en-US" dirty="0"/>
              <a:t>Identify and plan a lesson to implement before</a:t>
            </a:r>
          </a:p>
          <a:p>
            <a:pPr algn="ctr"/>
            <a:endParaRPr lang="en-US" dirty="0"/>
          </a:p>
        </p:txBody>
      </p:sp>
      <p:grpSp>
        <p:nvGrpSpPr>
          <p:cNvPr id="7" name="Group 6"/>
          <p:cNvGrpSpPr/>
          <p:nvPr/>
        </p:nvGrpSpPr>
        <p:grpSpPr>
          <a:xfrm>
            <a:off x="628650" y="6176963"/>
            <a:ext cx="10858500" cy="397908"/>
            <a:chOff x="628650" y="6176963"/>
            <a:chExt cx="10858500" cy="397908"/>
          </a:xfrm>
        </p:grpSpPr>
        <p:sp>
          <p:nvSpPr>
            <p:cNvPr id="8" name="TextBox 7"/>
            <p:cNvSpPr txBox="1"/>
            <p:nvPr/>
          </p:nvSpPr>
          <p:spPr>
            <a:xfrm>
              <a:off x="628650" y="6176963"/>
              <a:ext cx="5391150" cy="369332"/>
            </a:xfrm>
            <a:prstGeom prst="rect">
              <a:avLst/>
            </a:prstGeom>
            <a:noFill/>
          </p:spPr>
          <p:txBody>
            <a:bodyPr wrap="square" rtlCol="0">
              <a:spAutoFit/>
            </a:bodyPr>
            <a:lstStyle/>
            <a:p>
              <a:pPr algn="ctr"/>
              <a:r>
                <a:rPr lang="en-US" dirty="0" smtClean="0"/>
                <a:t>Resource:  MDC Training Day 1</a:t>
              </a:r>
              <a:endParaRPr lang="en-US" dirty="0"/>
            </a:p>
          </p:txBody>
        </p:sp>
        <p:sp>
          <p:nvSpPr>
            <p:cNvPr id="9" name="TextBox 8"/>
            <p:cNvSpPr txBox="1"/>
            <p:nvPr/>
          </p:nvSpPr>
          <p:spPr>
            <a:xfrm>
              <a:off x="6096000" y="6205539"/>
              <a:ext cx="5391150" cy="369332"/>
            </a:xfrm>
            <a:prstGeom prst="rect">
              <a:avLst/>
            </a:prstGeom>
            <a:noFill/>
          </p:spPr>
          <p:txBody>
            <a:bodyPr wrap="square" rtlCol="0">
              <a:spAutoFit/>
            </a:bodyPr>
            <a:lstStyle/>
            <a:p>
              <a:pPr algn="ctr"/>
              <a:r>
                <a:rPr lang="en-US" dirty="0" smtClean="0"/>
                <a:t>Resource:  MDC Training Day 2</a:t>
              </a:r>
              <a:endParaRPr lang="en-US" dirty="0"/>
            </a:p>
          </p:txBody>
        </p:sp>
      </p:grpSp>
      <p:sp>
        <p:nvSpPr>
          <p:cNvPr id="2" name="Footer Placeholder 1"/>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9295481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smtClean="0"/>
              <a:t>	</a:t>
            </a:r>
            <a:r>
              <a:rPr lang="en-US" sz="4800" dirty="0"/>
              <a:t>What are the biggest struggles we face as teachers in regards to students understanding of mathematics?</a:t>
            </a:r>
          </a:p>
        </p:txBody>
      </p:sp>
      <p:sp>
        <p:nvSpPr>
          <p:cNvPr id="4" name="Footer Placeholder 3"/>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3869715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690688"/>
            <a:ext cx="10515600" cy="4351338"/>
          </a:xfrm>
        </p:spPr>
        <p:txBody>
          <a:bodyPr>
            <a:normAutofit lnSpcReduction="10000"/>
          </a:bodyPr>
          <a:lstStyle/>
          <a:p>
            <a:pPr algn="ctr">
              <a:buNone/>
            </a:pPr>
            <a:r>
              <a:rPr lang="en-US" sz="6600" dirty="0">
                <a:hlinkClick r:id="rId2"/>
              </a:rPr>
              <a:t>Paradigm Shift in </a:t>
            </a:r>
            <a:r>
              <a:rPr lang="en-US" sz="6600" dirty="0" smtClean="0">
                <a:hlinkClick r:id="rId2"/>
              </a:rPr>
              <a:t>Education</a:t>
            </a:r>
            <a:endParaRPr lang="en-US" sz="6600" dirty="0" smtClean="0"/>
          </a:p>
          <a:p>
            <a:pPr algn="ctr">
              <a:buNone/>
            </a:pPr>
            <a:endParaRPr lang="en-US" sz="6600" dirty="0"/>
          </a:p>
          <a:p>
            <a:pPr algn="r">
              <a:buNone/>
            </a:pPr>
            <a:endParaRPr lang="en-US" sz="2000" dirty="0" smtClean="0"/>
          </a:p>
          <a:p>
            <a:pPr algn="r">
              <a:buNone/>
            </a:pPr>
            <a:endParaRPr lang="en-US" sz="2000" dirty="0"/>
          </a:p>
          <a:p>
            <a:pPr algn="r">
              <a:buNone/>
            </a:pPr>
            <a:r>
              <a:rPr lang="en-US" sz="2000" dirty="0" smtClean="0"/>
              <a:t>TED Talk:  Sir Ken Robinson</a:t>
            </a:r>
          </a:p>
          <a:p>
            <a:pPr algn="r">
              <a:buNone/>
            </a:pPr>
            <a:r>
              <a:rPr lang="en-US" sz="2000" dirty="0"/>
              <a:t>Oct 14, </a:t>
            </a:r>
            <a:r>
              <a:rPr lang="en-US" sz="2000" dirty="0" smtClean="0"/>
              <a:t>2010</a:t>
            </a:r>
          </a:p>
          <a:p>
            <a:pPr algn="r">
              <a:buNone/>
            </a:pPr>
            <a:r>
              <a:rPr lang="en-US" sz="2000" dirty="0" smtClean="0"/>
              <a:t>Artwork by RSA Animate</a:t>
            </a:r>
          </a:p>
          <a:p>
            <a:pPr algn="r">
              <a:buNone/>
            </a:pPr>
            <a:r>
              <a:rPr lang="en-US" sz="2000" dirty="0"/>
              <a:t>https://www.youtube.com/watch?v=zDZFcDGpL4U&amp;list=RDPtZ1pmY0VzI&amp;index=4</a:t>
            </a:r>
          </a:p>
        </p:txBody>
      </p:sp>
      <p:sp>
        <p:nvSpPr>
          <p:cNvPr id="4" name="Footer Placeholder 3"/>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20721503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2667000" y="457200"/>
            <a:ext cx="7772400" cy="1143000"/>
          </a:xfrm>
        </p:spPr>
        <p:txBody>
          <a:bodyPr/>
          <a:lstStyle/>
          <a:p>
            <a:pPr algn="ctr" eaLnBrk="1" hangingPunct="1"/>
            <a:r>
              <a:rPr lang="en-US" b="1" dirty="0"/>
              <a:t>Formative Assessment</a:t>
            </a:r>
          </a:p>
        </p:txBody>
      </p:sp>
      <p:sp>
        <p:nvSpPr>
          <p:cNvPr id="26626" name="Content Placeholder 2"/>
          <p:cNvSpPr>
            <a:spLocks noGrp="1"/>
          </p:cNvSpPr>
          <p:nvPr>
            <p:ph idx="1"/>
          </p:nvPr>
        </p:nvSpPr>
        <p:spPr>
          <a:xfrm>
            <a:off x="1438274" y="1966913"/>
            <a:ext cx="9263063" cy="4572000"/>
          </a:xfrm>
        </p:spPr>
        <p:txBody>
          <a:bodyPr>
            <a:normAutofit/>
          </a:bodyPr>
          <a:lstStyle/>
          <a:p>
            <a:pPr eaLnBrk="1" hangingPunct="1">
              <a:buFont typeface="Wingdings 2" pitchFamily="18" charset="2"/>
              <a:buNone/>
            </a:pPr>
            <a:r>
              <a:rPr lang="en-US" dirty="0" smtClean="0"/>
              <a:t>	An assessment functions formatively to the extent that evidence about student achievement is elicited, interpreted, and used by teachers, learners, or their peers to make decisions about the next steps in instruction that are likely to be better or better founded, than the decisions they would have made in the absence of that evidence.</a:t>
            </a:r>
          </a:p>
          <a:p>
            <a:pPr eaLnBrk="1" hangingPunct="1">
              <a:buFont typeface="Wingdings 2" pitchFamily="18" charset="2"/>
              <a:buNone/>
            </a:pPr>
            <a:r>
              <a:rPr lang="en-US" dirty="0" smtClean="0"/>
              <a:t>				</a:t>
            </a:r>
            <a:endParaRPr lang="en-US" dirty="0"/>
          </a:p>
          <a:p>
            <a:pPr eaLnBrk="1" hangingPunct="1">
              <a:buFont typeface="Wingdings 2" pitchFamily="18" charset="2"/>
              <a:buNone/>
            </a:pPr>
            <a:r>
              <a:rPr lang="en-US" dirty="0" smtClean="0"/>
              <a:t>					--</a:t>
            </a:r>
            <a:r>
              <a:rPr lang="en-US" sz="2400" dirty="0"/>
              <a:t>Dylan Williams</a:t>
            </a:r>
          </a:p>
          <a:p>
            <a:pPr eaLnBrk="1" hangingPunct="1">
              <a:buFont typeface="Wingdings 2" pitchFamily="18" charset="2"/>
              <a:buNone/>
            </a:pPr>
            <a:r>
              <a:rPr lang="en-US" sz="2400" dirty="0"/>
              <a:t>					</a:t>
            </a:r>
            <a:r>
              <a:rPr lang="en-US" sz="2400" dirty="0" smtClean="0"/>
              <a:t>	Embedded </a:t>
            </a:r>
            <a:r>
              <a:rPr lang="en-US" sz="2400" dirty="0"/>
              <a:t>Formative Assessment</a:t>
            </a:r>
          </a:p>
        </p:txBody>
      </p:sp>
      <p:sp>
        <p:nvSpPr>
          <p:cNvPr id="2" name="Footer Placeholder 1"/>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3157129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2438400" y="914400"/>
            <a:ext cx="7772400" cy="1143000"/>
          </a:xfrm>
        </p:spPr>
        <p:txBody>
          <a:bodyPr>
            <a:normAutofit fontScale="90000"/>
          </a:bodyPr>
          <a:lstStyle/>
          <a:p>
            <a:pPr eaLnBrk="1" hangingPunct="1"/>
            <a:r>
              <a:rPr lang="en-US" b="1" dirty="0"/>
              <a:t>ONE BIG IDEA OF</a:t>
            </a:r>
            <a:br>
              <a:rPr lang="en-US" b="1" dirty="0"/>
            </a:br>
            <a:r>
              <a:rPr lang="en-US" b="1" dirty="0"/>
              <a:t>FORMATIVE ASSESSMENT</a:t>
            </a:r>
          </a:p>
        </p:txBody>
      </p:sp>
      <p:sp>
        <p:nvSpPr>
          <p:cNvPr id="27650" name="Content Placeholder 2"/>
          <p:cNvSpPr>
            <a:spLocks noGrp="1"/>
          </p:cNvSpPr>
          <p:nvPr>
            <p:ph idx="1"/>
          </p:nvPr>
        </p:nvSpPr>
        <p:spPr>
          <a:xfrm>
            <a:off x="2362200" y="3048000"/>
            <a:ext cx="7772400" cy="2514600"/>
          </a:xfrm>
        </p:spPr>
        <p:txBody>
          <a:bodyPr/>
          <a:lstStyle/>
          <a:p>
            <a:pPr eaLnBrk="1" hangingPunct="1"/>
            <a:r>
              <a:rPr lang="en-US" dirty="0" smtClean="0"/>
              <a:t>Students and teachers continuously using evidence of learning to adapt what happens in the classroom</a:t>
            </a:r>
          </a:p>
          <a:p>
            <a:pPr eaLnBrk="1" hangingPunct="1"/>
            <a:endParaRPr lang="en-US" dirty="0" smtClean="0"/>
          </a:p>
        </p:txBody>
      </p:sp>
      <p:sp>
        <p:nvSpPr>
          <p:cNvPr id="2" name="Footer Placeholder 1"/>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37054956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
            </a:r>
            <a:br>
              <a:rPr lang="en-US" dirty="0" smtClean="0"/>
            </a:br>
            <a:endParaRPr lang="en-US" dirty="0"/>
          </a:p>
        </p:txBody>
      </p:sp>
      <p:graphicFrame>
        <p:nvGraphicFramePr>
          <p:cNvPr id="46109" name="Group 29"/>
          <p:cNvGraphicFramePr>
            <a:graphicFrameLocks noGrp="1"/>
          </p:cNvGraphicFramePr>
          <p:nvPr>
            <p:ph idx="1"/>
            <p:extLst>
              <p:ext uri="{D42A27DB-BD31-4B8C-83A1-F6EECF244321}">
                <p14:modId xmlns:p14="http://schemas.microsoft.com/office/powerpoint/2010/main" val="2674053834"/>
              </p:ext>
            </p:extLst>
          </p:nvPr>
        </p:nvGraphicFramePr>
        <p:xfrm>
          <a:off x="2133600" y="1524000"/>
          <a:ext cx="7510464" cy="4643269"/>
        </p:xfrm>
        <a:graphic>
          <a:graphicData uri="http://schemas.openxmlformats.org/drawingml/2006/table">
            <a:tbl>
              <a:tblPr/>
              <a:tblGrid>
                <a:gridCol w="1877616">
                  <a:extLst>
                    <a:ext uri="{9D8B030D-6E8A-4147-A177-3AD203B41FA5}">
                      <a16:colId xmlns:a16="http://schemas.microsoft.com/office/drawing/2014/main" val="20000"/>
                    </a:ext>
                  </a:extLst>
                </a:gridCol>
                <a:gridCol w="1877616">
                  <a:extLst>
                    <a:ext uri="{9D8B030D-6E8A-4147-A177-3AD203B41FA5}">
                      <a16:colId xmlns:a16="http://schemas.microsoft.com/office/drawing/2014/main" val="20001"/>
                    </a:ext>
                  </a:extLst>
                </a:gridCol>
                <a:gridCol w="1877616">
                  <a:extLst>
                    <a:ext uri="{9D8B030D-6E8A-4147-A177-3AD203B41FA5}">
                      <a16:colId xmlns:a16="http://schemas.microsoft.com/office/drawing/2014/main" val="20002"/>
                    </a:ext>
                  </a:extLst>
                </a:gridCol>
                <a:gridCol w="1877616">
                  <a:extLst>
                    <a:ext uri="{9D8B030D-6E8A-4147-A177-3AD203B41FA5}">
                      <a16:colId xmlns:a16="http://schemas.microsoft.com/office/drawing/2014/main" val="20003"/>
                    </a:ext>
                  </a:extLst>
                </a:gridCol>
              </a:tblGrid>
              <a:tr h="96280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Perpetua"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rPr>
                        <a:t>Where the learner is going?</a:t>
                      </a:r>
                    </a:p>
                  </a:txBody>
                  <a:tcPr marL="114300" marR="1143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cs typeface="Times New Roman" pitchFamily="18" charset="0"/>
                        </a:rPr>
                        <a:t>Where the learner is right now?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rPr>
                        <a:t>How does the learner get there?</a:t>
                      </a:r>
                    </a:p>
                  </a:txBody>
                  <a:tcPr marL="114300" marR="1143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1454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Perpetua"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cs typeface="Times New Roman" pitchFamily="18" charset="0"/>
                        </a:rPr>
                        <a:t>Teacher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5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Clarifying and sharing learning intentions and criteria for success</a:t>
                      </a:r>
                    </a:p>
                  </a:txBody>
                  <a:tcPr marL="114300" marR="1143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5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Engineering effective classroom discussions, activities, and tasks that elicit evidence of learning</a:t>
                      </a:r>
                    </a:p>
                  </a:txBody>
                  <a:tcPr marL="114300" marR="1143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Calibri" pitchFamily="34" charset="0"/>
                          <a:cs typeface="Times New Roman" pitchFamily="18" charset="0"/>
                        </a:rPr>
                        <a:t>Providing feedback that moves learning forward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extLst>
                  <a:ext uri="{0D108BD9-81ED-4DB2-BD59-A6C34878D82A}">
                    <a16:rowId xmlns:a16="http://schemas.microsoft.com/office/drawing/2014/main" val="10001"/>
                  </a:ext>
                </a:extLst>
              </a:tr>
              <a:tr h="96280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Perpetua"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cs typeface="Times New Roman" pitchFamily="18" charset="0"/>
                        </a:rPr>
                        <a:t>Peer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5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Understanding and sharing learning intentions and criteria for success</a:t>
                      </a:r>
                    </a:p>
                  </a:txBody>
                  <a:tcPr marL="114300" marR="1143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Perpetua" pitchFamily="18" charset="0"/>
                          <a:cs typeface="Arial" charset="0"/>
                        </a:rPr>
                        <a:t>Activating learners as instruction resources for one another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tc hMerge="1">
                  <a:txBody>
                    <a:bodyPr/>
                    <a:lstStyle/>
                    <a:p>
                      <a:endParaRPr lang="en-US"/>
                    </a:p>
                  </a:txBody>
                  <a:tcPr/>
                </a:tc>
                <a:extLst>
                  <a:ext uri="{0D108BD9-81ED-4DB2-BD59-A6C34878D82A}">
                    <a16:rowId xmlns:a16="http://schemas.microsoft.com/office/drawing/2014/main" val="10002"/>
                  </a:ext>
                </a:extLst>
              </a:tr>
              <a:tr h="962809">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Learner</a:t>
                      </a:r>
                      <a:endParaRPr kumimoji="0" lang="en-US"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5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Understanding learning intentions and criteria for success</a:t>
                      </a:r>
                    </a:p>
                  </a:txBody>
                  <a:tcPr marL="114300" marR="1143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Calibri" pitchFamily="34" charset="0"/>
                          <a:cs typeface="Times New Roman" pitchFamily="18" charset="0"/>
                        </a:rPr>
                        <a:t>Activating learners as the owners of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Calibri" pitchFamily="34" charset="0"/>
                          <a:cs typeface="Times New Roman" pitchFamily="18" charset="0"/>
                        </a:rPr>
                        <a:t> their own learning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55323" name="Rectangle 4"/>
          <p:cNvSpPr>
            <a:spLocks noChangeArrowheads="1"/>
          </p:cNvSpPr>
          <p:nvPr/>
        </p:nvSpPr>
        <p:spPr bwMode="auto">
          <a:xfrm>
            <a:off x="2667000" y="381001"/>
            <a:ext cx="6553200" cy="1077913"/>
          </a:xfrm>
          <a:prstGeom prst="rect">
            <a:avLst/>
          </a:prstGeom>
          <a:noFill/>
          <a:ln w="9525">
            <a:noFill/>
            <a:miter lim="800000"/>
            <a:headEnd/>
            <a:tailEnd/>
          </a:ln>
        </p:spPr>
        <p:txBody>
          <a:bodyPr>
            <a:spAutoFit/>
          </a:bodyPr>
          <a:lstStyle/>
          <a:p>
            <a:pPr algn="ctr"/>
            <a:r>
              <a:rPr lang="en-US" sz="3200" b="1" dirty="0">
                <a:latin typeface="Perpetua" pitchFamily="18" charset="0"/>
              </a:rPr>
              <a:t>THE FORMATIVE ASSESSMENT PROCESS </a:t>
            </a:r>
            <a:endParaRPr lang="en-US" sz="3200" dirty="0">
              <a:latin typeface="Perpetua" pitchFamily="18" charset="0"/>
            </a:endParaRPr>
          </a:p>
        </p:txBody>
      </p:sp>
      <p:sp>
        <p:nvSpPr>
          <p:cNvPr id="3" name="TextBox 2"/>
          <p:cNvSpPr txBox="1"/>
          <p:nvPr/>
        </p:nvSpPr>
        <p:spPr>
          <a:xfrm>
            <a:off x="7358063" y="6072188"/>
            <a:ext cx="4514849" cy="646331"/>
          </a:xfrm>
          <a:prstGeom prst="rect">
            <a:avLst/>
          </a:prstGeom>
          <a:noFill/>
        </p:spPr>
        <p:txBody>
          <a:bodyPr wrap="square" rtlCol="0">
            <a:spAutoFit/>
          </a:bodyPr>
          <a:lstStyle/>
          <a:p>
            <a:r>
              <a:rPr lang="en-US" dirty="0" smtClean="0"/>
              <a:t>Source: NWEA/Dylan Williams</a:t>
            </a:r>
          </a:p>
          <a:p>
            <a:r>
              <a:rPr lang="en-US" dirty="0" smtClean="0"/>
              <a:t>Resource: Formative Assessment Process</a:t>
            </a:r>
            <a:endParaRPr lang="en-US" dirty="0"/>
          </a:p>
        </p:txBody>
      </p:sp>
      <p:sp>
        <p:nvSpPr>
          <p:cNvPr id="4" name="Footer Placeholder 3"/>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6563646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8"/>
          <p:cNvSpPr>
            <a:spLocks noChangeArrowheads="1"/>
          </p:cNvSpPr>
          <p:nvPr/>
        </p:nvSpPr>
        <p:spPr bwMode="auto">
          <a:xfrm>
            <a:off x="5183167" y="650006"/>
            <a:ext cx="2111375" cy="100647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 name="AutoShape 5"/>
          <p:cNvSpPr>
            <a:spLocks noChangeArrowheads="1"/>
          </p:cNvSpPr>
          <p:nvPr/>
        </p:nvSpPr>
        <p:spPr bwMode="auto">
          <a:xfrm>
            <a:off x="1279504" y="2871530"/>
            <a:ext cx="1760538" cy="1150938"/>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AutoShape 15"/>
          <p:cNvSpPr>
            <a:spLocks noChangeArrowheads="1"/>
          </p:cNvSpPr>
          <p:nvPr/>
        </p:nvSpPr>
        <p:spPr bwMode="auto">
          <a:xfrm>
            <a:off x="3192442" y="2871530"/>
            <a:ext cx="1760538" cy="1150938"/>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AutoShape 14"/>
          <p:cNvSpPr>
            <a:spLocks noChangeArrowheads="1"/>
          </p:cNvSpPr>
          <p:nvPr/>
        </p:nvSpPr>
        <p:spPr bwMode="auto">
          <a:xfrm>
            <a:off x="5105380" y="2871530"/>
            <a:ext cx="1760537" cy="1150938"/>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AutoShape 13"/>
          <p:cNvSpPr>
            <a:spLocks noChangeArrowheads="1"/>
          </p:cNvSpPr>
          <p:nvPr/>
        </p:nvSpPr>
        <p:spPr bwMode="auto">
          <a:xfrm>
            <a:off x="7018317" y="2871530"/>
            <a:ext cx="1760538" cy="1150938"/>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AutoShape 19"/>
          <p:cNvSpPr>
            <a:spLocks noChangeArrowheads="1"/>
          </p:cNvSpPr>
          <p:nvPr/>
        </p:nvSpPr>
        <p:spPr bwMode="auto">
          <a:xfrm>
            <a:off x="8929667" y="2871530"/>
            <a:ext cx="1760538" cy="1150938"/>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AutoShape 26"/>
          <p:cNvSpPr>
            <a:spLocks noChangeArrowheads="1"/>
          </p:cNvSpPr>
          <p:nvPr/>
        </p:nvSpPr>
        <p:spPr bwMode="auto">
          <a:xfrm>
            <a:off x="1279504" y="4852730"/>
            <a:ext cx="1760538" cy="1150938"/>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30-Second Share</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Group Discuss Expectations</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Rubrics</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Looking at Previous</a:t>
            </a: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Work</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AutoShape 1"/>
          <p:cNvSpPr>
            <a:spLocks noChangeArrowheads="1"/>
          </p:cNvSpPr>
          <p:nvPr/>
        </p:nvSpPr>
        <p:spPr bwMode="auto">
          <a:xfrm>
            <a:off x="3192442" y="4852730"/>
            <a:ext cx="1760538" cy="1150938"/>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ABCD Cards</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Exit Tickets</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Diagnostic Questions</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AutoShape 25"/>
          <p:cNvSpPr>
            <a:spLocks noChangeArrowheads="1"/>
          </p:cNvSpPr>
          <p:nvPr/>
        </p:nvSpPr>
        <p:spPr bwMode="auto">
          <a:xfrm>
            <a:off x="5105380" y="4852730"/>
            <a:ext cx="1760537" cy="1150938"/>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Find and Correct Errors</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Two Stars and a Wish</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Comment-Only Marking</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 name="AutoShape 2"/>
          <p:cNvSpPr>
            <a:spLocks noChangeArrowheads="1"/>
          </p:cNvSpPr>
          <p:nvPr/>
        </p:nvSpPr>
        <p:spPr bwMode="auto">
          <a:xfrm>
            <a:off x="7018317" y="4852730"/>
            <a:ext cx="1760538" cy="1150938"/>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Stop/Slow Signals</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Question Strips</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Traffic Lighting Self</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 name="AutoShape 18"/>
          <p:cNvSpPr>
            <a:spLocks noChangeArrowheads="1"/>
          </p:cNvSpPr>
          <p:nvPr/>
        </p:nvSpPr>
        <p:spPr bwMode="auto">
          <a:xfrm>
            <a:off x="8929667" y="4852730"/>
            <a:ext cx="1760538" cy="1150938"/>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Think/Write/Pair/Share</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Carousel</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Jigsaw </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5" name="Text Box 27"/>
          <p:cNvSpPr txBox="1">
            <a:spLocks noChangeArrowheads="1"/>
          </p:cNvSpPr>
          <p:nvPr/>
        </p:nvSpPr>
        <p:spPr bwMode="auto">
          <a:xfrm>
            <a:off x="5321896" y="740643"/>
            <a:ext cx="1836737" cy="8302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Students and teachers continuously using evidence of learning to adapt what happens in the classroom</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6" name="Text Box 4"/>
          <p:cNvSpPr txBox="1">
            <a:spLocks noChangeArrowheads="1"/>
          </p:cNvSpPr>
          <p:nvPr/>
        </p:nvSpPr>
        <p:spPr bwMode="auto">
          <a:xfrm>
            <a:off x="1325542" y="3023930"/>
            <a:ext cx="1668463" cy="8302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Clarifying, sharing and understanding learning targets and success criteria</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7" name="Text Box 12"/>
          <p:cNvSpPr txBox="1">
            <a:spLocks noChangeArrowheads="1"/>
          </p:cNvSpPr>
          <p:nvPr/>
        </p:nvSpPr>
        <p:spPr bwMode="auto">
          <a:xfrm>
            <a:off x="3246417" y="2947730"/>
            <a:ext cx="1668463" cy="982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Engineering effective classroom discussions, questions and learning tasks that elicit evidence of learning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8" name="Text Box 11"/>
          <p:cNvSpPr txBox="1">
            <a:spLocks noChangeArrowheads="1"/>
          </p:cNvSpPr>
          <p:nvPr/>
        </p:nvSpPr>
        <p:spPr bwMode="auto">
          <a:xfrm>
            <a:off x="5143480" y="3062030"/>
            <a:ext cx="1668462" cy="8302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Providing feedback that moves learning forward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9" name="Text Box 10"/>
          <p:cNvSpPr txBox="1">
            <a:spLocks noChangeArrowheads="1"/>
          </p:cNvSpPr>
          <p:nvPr/>
        </p:nvSpPr>
        <p:spPr bwMode="auto">
          <a:xfrm>
            <a:off x="7062767" y="3062030"/>
            <a:ext cx="1668463" cy="8302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Activating students as the owners of their own learning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0" name="Text Box 17"/>
          <p:cNvSpPr txBox="1">
            <a:spLocks noChangeArrowheads="1"/>
          </p:cNvSpPr>
          <p:nvPr/>
        </p:nvSpPr>
        <p:spPr bwMode="auto">
          <a:xfrm>
            <a:off x="8983642" y="3062030"/>
            <a:ext cx="1668463" cy="8302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Activating students as instruction resources for one another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1" name="AutoShape 24"/>
          <p:cNvSpPr>
            <a:spLocks noChangeShapeType="1"/>
          </p:cNvSpPr>
          <p:nvPr/>
        </p:nvSpPr>
        <p:spPr bwMode="auto">
          <a:xfrm flipH="1">
            <a:off x="2209780" y="2192080"/>
            <a:ext cx="3749675" cy="5111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AutoShape 23"/>
          <p:cNvSpPr>
            <a:spLocks noChangeShapeType="1"/>
          </p:cNvSpPr>
          <p:nvPr/>
        </p:nvSpPr>
        <p:spPr bwMode="auto">
          <a:xfrm flipH="1">
            <a:off x="4098905" y="2192080"/>
            <a:ext cx="1858962" cy="5111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AutoShape 22"/>
          <p:cNvSpPr>
            <a:spLocks noChangeShapeType="1"/>
          </p:cNvSpPr>
          <p:nvPr/>
        </p:nvSpPr>
        <p:spPr bwMode="auto">
          <a:xfrm>
            <a:off x="5957867" y="2192080"/>
            <a:ext cx="0" cy="5111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AutoShape 21"/>
          <p:cNvSpPr>
            <a:spLocks noChangeShapeType="1"/>
          </p:cNvSpPr>
          <p:nvPr/>
        </p:nvSpPr>
        <p:spPr bwMode="auto">
          <a:xfrm>
            <a:off x="5957867" y="2192080"/>
            <a:ext cx="1882775" cy="5111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AutoShape 20"/>
          <p:cNvSpPr>
            <a:spLocks noChangeShapeType="1"/>
          </p:cNvSpPr>
          <p:nvPr/>
        </p:nvSpPr>
        <p:spPr bwMode="auto">
          <a:xfrm>
            <a:off x="5957867" y="2192080"/>
            <a:ext cx="3832225" cy="5111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AutoShape 3"/>
          <p:cNvSpPr>
            <a:spLocks noChangeShapeType="1"/>
          </p:cNvSpPr>
          <p:nvPr/>
        </p:nvSpPr>
        <p:spPr bwMode="auto">
          <a:xfrm flipH="1">
            <a:off x="1995467" y="4031993"/>
            <a:ext cx="617538" cy="7080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AutoShape 16"/>
          <p:cNvSpPr>
            <a:spLocks noChangeShapeType="1"/>
          </p:cNvSpPr>
          <p:nvPr/>
        </p:nvSpPr>
        <p:spPr bwMode="auto">
          <a:xfrm>
            <a:off x="9410680" y="4031993"/>
            <a:ext cx="541337" cy="7461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AutoShape 9"/>
          <p:cNvSpPr>
            <a:spLocks noChangeShapeType="1"/>
          </p:cNvSpPr>
          <p:nvPr/>
        </p:nvSpPr>
        <p:spPr bwMode="auto">
          <a:xfrm flipH="1">
            <a:off x="3962380" y="4046280"/>
            <a:ext cx="533400" cy="63976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AutoShape 8"/>
          <p:cNvSpPr>
            <a:spLocks noChangeShapeType="1"/>
          </p:cNvSpPr>
          <p:nvPr/>
        </p:nvSpPr>
        <p:spPr bwMode="auto">
          <a:xfrm>
            <a:off x="5973742" y="4031993"/>
            <a:ext cx="0" cy="7080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AutoShape 7"/>
          <p:cNvSpPr>
            <a:spLocks noChangeShapeType="1"/>
          </p:cNvSpPr>
          <p:nvPr/>
        </p:nvSpPr>
        <p:spPr bwMode="auto">
          <a:xfrm>
            <a:off x="7345342" y="4031993"/>
            <a:ext cx="549275" cy="65563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Text Box 6"/>
          <p:cNvSpPr txBox="1">
            <a:spLocks noChangeArrowheads="1"/>
          </p:cNvSpPr>
          <p:nvPr/>
        </p:nvSpPr>
        <p:spPr bwMode="auto">
          <a:xfrm>
            <a:off x="3886158" y="4165085"/>
            <a:ext cx="4054475" cy="320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FORMATIVE ASSESSMENT TECHNIQUES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2" name="Rectangle 29"/>
          <p:cNvSpPr>
            <a:spLocks noChangeArrowheads="1"/>
          </p:cNvSpPr>
          <p:nvPr/>
        </p:nvSpPr>
        <p:spPr bwMode="auto">
          <a:xfrm>
            <a:off x="1897042" y="75063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33" name="Rectangle 30"/>
          <p:cNvSpPr>
            <a:spLocks noChangeArrowheads="1"/>
          </p:cNvSpPr>
          <p:nvPr/>
        </p:nvSpPr>
        <p:spPr bwMode="auto">
          <a:xfrm>
            <a:off x="2159773" y="270396"/>
            <a:ext cx="831791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ONE BIG IDEA OF FORMATIVE ASSESSMENT</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4" name="Rectangle 31"/>
          <p:cNvSpPr>
            <a:spLocks noChangeArrowheads="1"/>
          </p:cNvSpPr>
          <p:nvPr/>
        </p:nvSpPr>
        <p:spPr bwMode="auto">
          <a:xfrm>
            <a:off x="3587079" y="1034992"/>
            <a:ext cx="6247288" cy="1369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FIVE KEY STRATEGIES OF FORMATIVE ASSESSMENT</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5" name="Rectangle 43"/>
          <p:cNvSpPr>
            <a:spLocks noChangeArrowheads="1"/>
          </p:cNvSpPr>
          <p:nvPr/>
        </p:nvSpPr>
        <p:spPr bwMode="auto">
          <a:xfrm>
            <a:off x="1897042" y="212223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37" name="TextBox 36"/>
          <p:cNvSpPr txBox="1"/>
          <p:nvPr/>
        </p:nvSpPr>
        <p:spPr>
          <a:xfrm>
            <a:off x="7358063" y="6072188"/>
            <a:ext cx="4729162" cy="646331"/>
          </a:xfrm>
          <a:prstGeom prst="rect">
            <a:avLst/>
          </a:prstGeom>
          <a:noFill/>
        </p:spPr>
        <p:txBody>
          <a:bodyPr wrap="square" rtlCol="0">
            <a:spAutoFit/>
          </a:bodyPr>
          <a:lstStyle/>
          <a:p>
            <a:r>
              <a:rPr lang="en-US" dirty="0" smtClean="0"/>
              <a:t>Source: NWEA/Dylan Williams</a:t>
            </a:r>
          </a:p>
          <a:p>
            <a:r>
              <a:rPr lang="en-US" dirty="0" smtClean="0"/>
              <a:t>Resource: One Big Idea of Formative Assessment</a:t>
            </a:r>
            <a:endParaRPr lang="en-US" dirty="0"/>
          </a:p>
        </p:txBody>
      </p:sp>
      <p:sp>
        <p:nvSpPr>
          <p:cNvPr id="38" name="Footer Placeholder 37"/>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24115764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MDC Training</a:t>
            </a:r>
            <a:endParaRPr lang="en-US" dirty="0"/>
          </a:p>
        </p:txBody>
      </p:sp>
      <p:sp>
        <p:nvSpPr>
          <p:cNvPr id="5" name="Content Placeholder 4"/>
          <p:cNvSpPr>
            <a:spLocks noGrp="1"/>
          </p:cNvSpPr>
          <p:nvPr>
            <p:ph sz="half" idx="1"/>
          </p:nvPr>
        </p:nvSpPr>
        <p:spPr>
          <a:xfrm>
            <a:off x="838200" y="1539871"/>
            <a:ext cx="5181600" cy="4351338"/>
          </a:xfrm>
        </p:spPr>
        <p:txBody>
          <a:bodyPr>
            <a:normAutofit fontScale="92500"/>
          </a:bodyPr>
          <a:lstStyle/>
          <a:p>
            <a:pPr marL="0" indent="0" algn="ctr">
              <a:buNone/>
            </a:pPr>
            <a:r>
              <a:rPr lang="en-US" dirty="0" smtClean="0"/>
              <a:t>Day 1</a:t>
            </a:r>
          </a:p>
          <a:p>
            <a:r>
              <a:rPr lang="en-US" dirty="0" smtClean="0"/>
              <a:t>Review of Formative Assessment</a:t>
            </a:r>
          </a:p>
          <a:p>
            <a:r>
              <a:rPr lang="en-US" b="1" dirty="0" smtClean="0"/>
              <a:t>What is MDC?</a:t>
            </a:r>
          </a:p>
          <a:p>
            <a:r>
              <a:rPr lang="en-US" dirty="0" smtClean="0"/>
              <a:t>Complete Concept Development as a large group</a:t>
            </a:r>
          </a:p>
          <a:p>
            <a:r>
              <a:rPr lang="en-US" dirty="0" smtClean="0"/>
              <a:t>Go through MDC Resources for lesson</a:t>
            </a:r>
          </a:p>
          <a:p>
            <a:r>
              <a:rPr lang="en-US" dirty="0" smtClean="0"/>
              <a:t>Complete Concept Development in Grade Level Groups.  Thinking like a student.</a:t>
            </a:r>
          </a:p>
          <a:p>
            <a:pPr algn="ctr"/>
            <a:endParaRPr lang="en-US" dirty="0" smtClean="0"/>
          </a:p>
          <a:p>
            <a:endParaRPr lang="en-US" dirty="0"/>
          </a:p>
        </p:txBody>
      </p:sp>
      <p:sp>
        <p:nvSpPr>
          <p:cNvPr id="6" name="Content Placeholder 5"/>
          <p:cNvSpPr>
            <a:spLocks noGrp="1"/>
          </p:cNvSpPr>
          <p:nvPr>
            <p:ph sz="half" idx="2"/>
          </p:nvPr>
        </p:nvSpPr>
        <p:spPr>
          <a:xfrm>
            <a:off x="6172200" y="1539871"/>
            <a:ext cx="5181600" cy="4351338"/>
          </a:xfrm>
        </p:spPr>
        <p:txBody>
          <a:bodyPr>
            <a:normAutofit fontScale="92500"/>
          </a:bodyPr>
          <a:lstStyle/>
          <a:p>
            <a:pPr algn="ctr"/>
            <a:r>
              <a:rPr lang="en-US" dirty="0" smtClean="0"/>
              <a:t>Day 2</a:t>
            </a:r>
          </a:p>
          <a:p>
            <a:r>
              <a:rPr lang="en-US" dirty="0" smtClean="0"/>
              <a:t>Review Formative Assessment</a:t>
            </a:r>
          </a:p>
          <a:p>
            <a:r>
              <a:rPr lang="en-US" dirty="0" smtClean="0"/>
              <a:t>Review Format of Concept Development Lesson</a:t>
            </a:r>
          </a:p>
          <a:p>
            <a:r>
              <a:rPr lang="en-US" dirty="0" smtClean="0"/>
              <a:t>Complete Problem Solving Lesson</a:t>
            </a:r>
          </a:p>
          <a:p>
            <a:r>
              <a:rPr lang="en-US" dirty="0"/>
              <a:t>Identifying student misconceptions and identify feedback that moves learning forward</a:t>
            </a:r>
          </a:p>
          <a:p>
            <a:r>
              <a:rPr lang="en-US" dirty="0"/>
              <a:t>Identify and plan a lesson to implement before</a:t>
            </a:r>
          </a:p>
          <a:p>
            <a:pPr algn="ctr"/>
            <a:endParaRPr lang="en-US" dirty="0"/>
          </a:p>
        </p:txBody>
      </p:sp>
      <p:grpSp>
        <p:nvGrpSpPr>
          <p:cNvPr id="7" name="Group 6"/>
          <p:cNvGrpSpPr/>
          <p:nvPr/>
        </p:nvGrpSpPr>
        <p:grpSpPr>
          <a:xfrm>
            <a:off x="628650" y="6176963"/>
            <a:ext cx="10858500" cy="397908"/>
            <a:chOff x="628650" y="6176963"/>
            <a:chExt cx="10858500" cy="397908"/>
          </a:xfrm>
        </p:grpSpPr>
        <p:sp>
          <p:nvSpPr>
            <p:cNvPr id="8" name="TextBox 7"/>
            <p:cNvSpPr txBox="1"/>
            <p:nvPr/>
          </p:nvSpPr>
          <p:spPr>
            <a:xfrm>
              <a:off x="628650" y="6176963"/>
              <a:ext cx="5391150" cy="369332"/>
            </a:xfrm>
            <a:prstGeom prst="rect">
              <a:avLst/>
            </a:prstGeom>
            <a:noFill/>
          </p:spPr>
          <p:txBody>
            <a:bodyPr wrap="square" rtlCol="0">
              <a:spAutoFit/>
            </a:bodyPr>
            <a:lstStyle/>
            <a:p>
              <a:pPr algn="ctr"/>
              <a:r>
                <a:rPr lang="en-US" dirty="0" smtClean="0"/>
                <a:t>Resource:  MDC Training Day 1</a:t>
              </a:r>
              <a:endParaRPr lang="en-US" dirty="0"/>
            </a:p>
          </p:txBody>
        </p:sp>
        <p:sp>
          <p:nvSpPr>
            <p:cNvPr id="9" name="TextBox 8"/>
            <p:cNvSpPr txBox="1"/>
            <p:nvPr/>
          </p:nvSpPr>
          <p:spPr>
            <a:xfrm>
              <a:off x="6096000" y="6205539"/>
              <a:ext cx="5391150" cy="369332"/>
            </a:xfrm>
            <a:prstGeom prst="rect">
              <a:avLst/>
            </a:prstGeom>
            <a:noFill/>
          </p:spPr>
          <p:txBody>
            <a:bodyPr wrap="square" rtlCol="0">
              <a:spAutoFit/>
            </a:bodyPr>
            <a:lstStyle/>
            <a:p>
              <a:pPr algn="ctr"/>
              <a:r>
                <a:rPr lang="en-US" dirty="0" smtClean="0"/>
                <a:t>Resource:  MDC Training Day 2</a:t>
              </a:r>
              <a:endParaRPr lang="en-US" dirty="0"/>
            </a:p>
          </p:txBody>
        </p:sp>
      </p:grpSp>
      <p:sp>
        <p:nvSpPr>
          <p:cNvPr id="2" name="Footer Placeholder 1"/>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1702828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MDC?</a:t>
            </a:r>
            <a:endParaRPr lang="en-US" dirty="0"/>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41825341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What is Mathematics Design Collaborative?</a:t>
            </a:r>
            <a:endParaRPr lang="en-US" dirty="0"/>
          </a:p>
        </p:txBody>
      </p:sp>
      <p:sp>
        <p:nvSpPr>
          <p:cNvPr id="4" name="Content Placeholder 3"/>
          <p:cNvSpPr>
            <a:spLocks noGrp="1"/>
          </p:cNvSpPr>
          <p:nvPr>
            <p:ph idx="1"/>
          </p:nvPr>
        </p:nvSpPr>
        <p:spPr/>
        <p:txBody>
          <a:bodyPr>
            <a:normAutofit/>
          </a:bodyPr>
          <a:lstStyle/>
          <a:p>
            <a:pPr>
              <a:buNone/>
            </a:pPr>
            <a:r>
              <a:rPr lang="en-US" dirty="0" smtClean="0"/>
              <a:t>	</a:t>
            </a:r>
            <a:r>
              <a:rPr lang="en-US" sz="4000" dirty="0"/>
              <a:t>The Mathematics Design Collaborative (MDC)  are lessons or tasks that aims to bring to life the Common Core State Standards (CCSSM) in a way that will help teachers and their students turn their aspirations for achieving them into classroom realities. </a:t>
            </a:r>
          </a:p>
        </p:txBody>
      </p:sp>
      <p:sp>
        <p:nvSpPr>
          <p:cNvPr id="2" name="Footer Placeholder 1"/>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38009609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MDC Classroom Challenges</a:t>
            </a:r>
            <a:endParaRPr lang="en-US" dirty="0"/>
          </a:p>
        </p:txBody>
      </p:sp>
      <p:sp>
        <p:nvSpPr>
          <p:cNvPr id="3" name="Content Placeholder 2"/>
          <p:cNvSpPr>
            <a:spLocks noGrp="1"/>
          </p:cNvSpPr>
          <p:nvPr>
            <p:ph idx="1"/>
          </p:nvPr>
        </p:nvSpPr>
        <p:spPr/>
        <p:txBody>
          <a:bodyPr>
            <a:normAutofit/>
          </a:bodyPr>
          <a:lstStyle/>
          <a:p>
            <a:pPr>
              <a:buNone/>
            </a:pPr>
            <a:r>
              <a:rPr lang="en-US" dirty="0" smtClean="0"/>
              <a:t>	Lessons that support teachers in formative assessment. They both reveal and develop students’ understanding of key mathematical ideas and applications. These lessons enable teachers and students to monitor in more detail their progress towards the targets of the standards. </a:t>
            </a:r>
            <a:endParaRPr lang="en-US" dirty="0"/>
          </a:p>
        </p:txBody>
      </p:sp>
      <p:sp>
        <p:nvSpPr>
          <p:cNvPr id="4" name="Footer Placeholder 3"/>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23641283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MDC Classroom Challenge Review	</a:t>
            </a:r>
            <a:endParaRPr lang="en-US" dirty="0"/>
          </a:p>
        </p:txBody>
      </p:sp>
      <p:sp>
        <p:nvSpPr>
          <p:cNvPr id="3" name="Content Placeholder 2"/>
          <p:cNvSpPr>
            <a:spLocks noGrp="1"/>
          </p:cNvSpPr>
          <p:nvPr>
            <p:ph idx="1"/>
          </p:nvPr>
        </p:nvSpPr>
        <p:spPr/>
        <p:txBody>
          <a:bodyPr/>
          <a:lstStyle/>
          <a:p>
            <a:pPr>
              <a:buNone/>
            </a:pPr>
            <a:r>
              <a:rPr lang="en-US" dirty="0" smtClean="0"/>
              <a:t>Concept Development Lesson</a:t>
            </a:r>
          </a:p>
          <a:p>
            <a:pPr>
              <a:buNone/>
            </a:pPr>
            <a:r>
              <a:rPr lang="en-US" dirty="0" smtClean="0"/>
              <a:t>	Focus on assessing and developing conceptual understanding</a:t>
            </a:r>
          </a:p>
          <a:p>
            <a:pPr>
              <a:buNone/>
            </a:pPr>
            <a:endParaRPr lang="en-US" dirty="0"/>
          </a:p>
          <a:p>
            <a:pPr>
              <a:buNone/>
            </a:pPr>
            <a:r>
              <a:rPr lang="en-US" dirty="0" smtClean="0"/>
              <a:t>Problem Solving</a:t>
            </a:r>
          </a:p>
          <a:p>
            <a:pPr>
              <a:buNone/>
            </a:pPr>
            <a:r>
              <a:rPr lang="en-US" dirty="0" smtClean="0"/>
              <a:t>	Focus on the application of previously learned mathematics to non-routine problems.</a:t>
            </a:r>
            <a:endParaRPr lang="en-US" dirty="0"/>
          </a:p>
        </p:txBody>
      </p:sp>
      <p:sp>
        <p:nvSpPr>
          <p:cNvPr id="4" name="Footer Placeholder 3"/>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36864791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MDC Training</a:t>
            </a:r>
            <a:endParaRPr lang="en-US" dirty="0"/>
          </a:p>
        </p:txBody>
      </p:sp>
      <p:sp>
        <p:nvSpPr>
          <p:cNvPr id="5" name="Content Placeholder 4"/>
          <p:cNvSpPr>
            <a:spLocks noGrp="1"/>
          </p:cNvSpPr>
          <p:nvPr>
            <p:ph sz="half" idx="1"/>
          </p:nvPr>
        </p:nvSpPr>
        <p:spPr>
          <a:xfrm>
            <a:off x="838200" y="1539871"/>
            <a:ext cx="5181600" cy="4351338"/>
          </a:xfrm>
        </p:spPr>
        <p:txBody>
          <a:bodyPr>
            <a:normAutofit fontScale="92500"/>
          </a:bodyPr>
          <a:lstStyle/>
          <a:p>
            <a:pPr marL="0" indent="0" algn="ctr">
              <a:buNone/>
            </a:pPr>
            <a:r>
              <a:rPr lang="en-US" dirty="0" smtClean="0"/>
              <a:t>Day 1</a:t>
            </a:r>
          </a:p>
          <a:p>
            <a:r>
              <a:rPr lang="en-US" dirty="0" smtClean="0"/>
              <a:t>Review of Formative Assessment</a:t>
            </a:r>
          </a:p>
          <a:p>
            <a:r>
              <a:rPr lang="en-US" dirty="0" smtClean="0"/>
              <a:t>What is MDC?</a:t>
            </a:r>
          </a:p>
          <a:p>
            <a:r>
              <a:rPr lang="en-US" b="1" dirty="0" smtClean="0"/>
              <a:t>Complete Concept Development as a large group</a:t>
            </a:r>
          </a:p>
          <a:p>
            <a:r>
              <a:rPr lang="en-US" dirty="0" smtClean="0"/>
              <a:t>Go through MDC Resources for lesson</a:t>
            </a:r>
          </a:p>
          <a:p>
            <a:r>
              <a:rPr lang="en-US" dirty="0" smtClean="0"/>
              <a:t>Complete Concept Development in Grade Level Groups.  Thinking like a student.</a:t>
            </a:r>
          </a:p>
          <a:p>
            <a:pPr algn="ctr"/>
            <a:endParaRPr lang="en-US" dirty="0" smtClean="0"/>
          </a:p>
          <a:p>
            <a:endParaRPr lang="en-US" dirty="0"/>
          </a:p>
        </p:txBody>
      </p:sp>
      <p:sp>
        <p:nvSpPr>
          <p:cNvPr id="6" name="Content Placeholder 5"/>
          <p:cNvSpPr>
            <a:spLocks noGrp="1"/>
          </p:cNvSpPr>
          <p:nvPr>
            <p:ph sz="half" idx="2"/>
          </p:nvPr>
        </p:nvSpPr>
        <p:spPr>
          <a:xfrm>
            <a:off x="6172200" y="1539871"/>
            <a:ext cx="5181600" cy="4351338"/>
          </a:xfrm>
        </p:spPr>
        <p:txBody>
          <a:bodyPr>
            <a:normAutofit fontScale="92500"/>
          </a:bodyPr>
          <a:lstStyle/>
          <a:p>
            <a:pPr algn="ctr"/>
            <a:r>
              <a:rPr lang="en-US" dirty="0" smtClean="0"/>
              <a:t>Day 2</a:t>
            </a:r>
          </a:p>
          <a:p>
            <a:r>
              <a:rPr lang="en-US" dirty="0" smtClean="0"/>
              <a:t>Review Formative Assessment</a:t>
            </a:r>
          </a:p>
          <a:p>
            <a:r>
              <a:rPr lang="en-US" dirty="0" smtClean="0"/>
              <a:t>Review Format of Concept Development Lesson</a:t>
            </a:r>
          </a:p>
          <a:p>
            <a:r>
              <a:rPr lang="en-US" dirty="0" smtClean="0"/>
              <a:t>Complete Problem Solving Lesson</a:t>
            </a:r>
          </a:p>
          <a:p>
            <a:r>
              <a:rPr lang="en-US" dirty="0"/>
              <a:t>Identifying student misconceptions and identify feedback that moves learning forward</a:t>
            </a:r>
          </a:p>
          <a:p>
            <a:r>
              <a:rPr lang="en-US" dirty="0"/>
              <a:t>Identify and plan a lesson to implement before</a:t>
            </a:r>
          </a:p>
          <a:p>
            <a:pPr algn="ctr"/>
            <a:endParaRPr lang="en-US" dirty="0"/>
          </a:p>
        </p:txBody>
      </p:sp>
      <p:grpSp>
        <p:nvGrpSpPr>
          <p:cNvPr id="7" name="Group 6"/>
          <p:cNvGrpSpPr/>
          <p:nvPr/>
        </p:nvGrpSpPr>
        <p:grpSpPr>
          <a:xfrm>
            <a:off x="628650" y="6176963"/>
            <a:ext cx="10858500" cy="397908"/>
            <a:chOff x="628650" y="6176963"/>
            <a:chExt cx="10858500" cy="397908"/>
          </a:xfrm>
        </p:grpSpPr>
        <p:sp>
          <p:nvSpPr>
            <p:cNvPr id="8" name="TextBox 7"/>
            <p:cNvSpPr txBox="1"/>
            <p:nvPr/>
          </p:nvSpPr>
          <p:spPr>
            <a:xfrm>
              <a:off x="628650" y="6176963"/>
              <a:ext cx="5391150" cy="369332"/>
            </a:xfrm>
            <a:prstGeom prst="rect">
              <a:avLst/>
            </a:prstGeom>
            <a:noFill/>
          </p:spPr>
          <p:txBody>
            <a:bodyPr wrap="square" rtlCol="0">
              <a:spAutoFit/>
            </a:bodyPr>
            <a:lstStyle/>
            <a:p>
              <a:pPr algn="ctr"/>
              <a:r>
                <a:rPr lang="en-US" dirty="0" smtClean="0"/>
                <a:t>Resource:  MDC Training Day 1</a:t>
              </a:r>
              <a:endParaRPr lang="en-US" dirty="0"/>
            </a:p>
          </p:txBody>
        </p:sp>
        <p:sp>
          <p:nvSpPr>
            <p:cNvPr id="9" name="TextBox 8"/>
            <p:cNvSpPr txBox="1"/>
            <p:nvPr/>
          </p:nvSpPr>
          <p:spPr>
            <a:xfrm>
              <a:off x="6096000" y="6205539"/>
              <a:ext cx="5391150" cy="369332"/>
            </a:xfrm>
            <a:prstGeom prst="rect">
              <a:avLst/>
            </a:prstGeom>
            <a:noFill/>
          </p:spPr>
          <p:txBody>
            <a:bodyPr wrap="square" rtlCol="0">
              <a:spAutoFit/>
            </a:bodyPr>
            <a:lstStyle/>
            <a:p>
              <a:pPr algn="ctr"/>
              <a:r>
                <a:rPr lang="en-US" dirty="0" smtClean="0"/>
                <a:t>Resource:  MDC Training Day 2</a:t>
              </a:r>
              <a:endParaRPr lang="en-US" dirty="0"/>
            </a:p>
          </p:txBody>
        </p:sp>
      </p:grpSp>
      <p:sp>
        <p:nvSpPr>
          <p:cNvPr id="2" name="Footer Placeholder 1"/>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3807094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Lessons to go over as a large group</a:t>
            </a:r>
            <a:endParaRPr lang="en-US" dirty="0"/>
          </a:p>
        </p:txBody>
      </p:sp>
      <p:sp>
        <p:nvSpPr>
          <p:cNvPr id="5" name="Content Placeholder 4"/>
          <p:cNvSpPr>
            <a:spLocks noGrp="1"/>
          </p:cNvSpPr>
          <p:nvPr>
            <p:ph idx="1"/>
          </p:nvPr>
        </p:nvSpPr>
        <p:spPr/>
        <p:txBody>
          <a:bodyPr>
            <a:noAutofit/>
          </a:bodyPr>
          <a:lstStyle/>
          <a:p>
            <a:r>
              <a:rPr lang="en-US" sz="3000" dirty="0"/>
              <a:t>Comparing Lines and Linear </a:t>
            </a:r>
            <a:r>
              <a:rPr lang="en-US" sz="3000" dirty="0" smtClean="0"/>
              <a:t>Equations</a:t>
            </a:r>
          </a:p>
          <a:p>
            <a:pPr marL="0" indent="0">
              <a:buNone/>
            </a:pPr>
            <a:r>
              <a:rPr lang="en-US" sz="3000" dirty="0"/>
              <a:t> </a:t>
            </a:r>
            <a:r>
              <a:rPr lang="en-US" sz="3000" dirty="0" smtClean="0"/>
              <a:t>(Good if you are doing just Middle School or both HS/MS)</a:t>
            </a:r>
          </a:p>
          <a:p>
            <a:pPr marL="0" indent="0">
              <a:buNone/>
            </a:pPr>
            <a:endParaRPr lang="en-US" sz="3000" dirty="0" smtClean="0"/>
          </a:p>
          <a:p>
            <a:r>
              <a:rPr lang="en-US" sz="3000" dirty="0"/>
              <a:t>Representing Quadratic Functions </a:t>
            </a:r>
            <a:r>
              <a:rPr lang="en-US" sz="3000" dirty="0" smtClean="0"/>
              <a:t>Graphically</a:t>
            </a:r>
          </a:p>
          <a:p>
            <a:pPr marL="0" indent="0">
              <a:buNone/>
            </a:pPr>
            <a:r>
              <a:rPr lang="en-US" sz="3000" dirty="0" smtClean="0"/>
              <a:t>(Good lesson to go over with just HS)</a:t>
            </a:r>
            <a:endParaRPr lang="en-US" sz="3000" dirty="0"/>
          </a:p>
        </p:txBody>
      </p:sp>
      <p:sp>
        <p:nvSpPr>
          <p:cNvPr id="6" name="Footer Placeholder 5"/>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2143183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Throughout the Lesson	</a:t>
            </a:r>
            <a:endParaRPr lang="en-US" dirty="0"/>
          </a:p>
        </p:txBody>
      </p:sp>
      <p:sp>
        <p:nvSpPr>
          <p:cNvPr id="3" name="Content Placeholder 2"/>
          <p:cNvSpPr>
            <a:spLocks noGrp="1"/>
          </p:cNvSpPr>
          <p:nvPr>
            <p:ph idx="1"/>
          </p:nvPr>
        </p:nvSpPr>
        <p:spPr/>
        <p:txBody>
          <a:bodyPr/>
          <a:lstStyle/>
          <a:p>
            <a:r>
              <a:rPr lang="en-US" dirty="0" smtClean="0"/>
              <a:t>Show PowerPoint</a:t>
            </a:r>
          </a:p>
          <a:p>
            <a:r>
              <a:rPr lang="en-US" dirty="0" smtClean="0"/>
              <a:t>Act like a teacher</a:t>
            </a:r>
          </a:p>
          <a:p>
            <a:r>
              <a:rPr lang="en-US" dirty="0" smtClean="0"/>
              <a:t>Follow the script </a:t>
            </a:r>
          </a:p>
          <a:p>
            <a:r>
              <a:rPr lang="en-US" dirty="0" smtClean="0"/>
              <a:t>Answer questions as that teachers have during the course of the lesson</a:t>
            </a:r>
            <a:endParaRPr lang="en-US" dirty="0"/>
          </a:p>
        </p:txBody>
      </p:sp>
      <p:sp>
        <p:nvSpPr>
          <p:cNvPr id="4" name="Footer Placeholder 3"/>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29175580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 you go through the lesson</a:t>
            </a:r>
            <a:endParaRPr lang="en-US" dirty="0"/>
          </a:p>
        </p:txBody>
      </p:sp>
      <p:sp>
        <p:nvSpPr>
          <p:cNvPr id="5" name="Content Placeholder 4"/>
          <p:cNvSpPr>
            <a:spLocks noGrp="1"/>
          </p:cNvSpPr>
          <p:nvPr>
            <p:ph idx="1"/>
          </p:nvPr>
        </p:nvSpPr>
        <p:spPr/>
        <p:txBody>
          <a:bodyPr/>
          <a:lstStyle/>
          <a:p>
            <a:pPr>
              <a:buNone/>
            </a:pPr>
            <a:r>
              <a:rPr lang="en-US" dirty="0" smtClean="0"/>
              <a:t>	Think through the overall lesson and determine what the student’s and teacher’s roles are during the lesson.</a:t>
            </a:r>
          </a:p>
          <a:p>
            <a:pPr>
              <a:buNone/>
            </a:pPr>
            <a:endParaRPr lang="en-US" dirty="0"/>
          </a:p>
        </p:txBody>
      </p:sp>
      <p:sp>
        <p:nvSpPr>
          <p:cNvPr id="2" name="Footer Placeholder 1"/>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32935089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Goals and Standards of the Lesson</a:t>
            </a:r>
            <a:endParaRPr lang="en-US"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1981200" y="1600201"/>
            <a:ext cx="8229600" cy="4876799"/>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29822210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Procedures</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AutoNum type="arabicParenR"/>
            </a:pPr>
            <a:r>
              <a:rPr lang="en-US" dirty="0" smtClean="0"/>
              <a:t>Pre-Assessment (20 min)</a:t>
            </a:r>
          </a:p>
          <a:p>
            <a:pPr marL="514350" indent="-514350">
              <a:buAutoNum type="arabicParenR"/>
            </a:pPr>
            <a:r>
              <a:rPr lang="en-US" dirty="0" smtClean="0"/>
              <a:t>Whole class introduction (10 min)</a:t>
            </a:r>
          </a:p>
          <a:p>
            <a:pPr marL="1314450" lvl="2" indent="-1314450">
              <a:buNone/>
            </a:pPr>
            <a:r>
              <a:rPr lang="en-US" sz="3200" dirty="0"/>
              <a:t>3)   Collaborative activity #1:  </a:t>
            </a:r>
          </a:p>
          <a:p>
            <a:pPr marL="1314450" lvl="2" indent="-1314450">
              <a:buNone/>
            </a:pPr>
            <a:r>
              <a:rPr lang="en-US" sz="3200" dirty="0"/>
              <a:t>		Matching Graphs (15 min)</a:t>
            </a:r>
          </a:p>
          <a:p>
            <a:pPr marL="457200" lvl="2" indent="-457200">
              <a:buAutoNum type="arabicParenR" startAt="4"/>
            </a:pPr>
            <a:r>
              <a:rPr lang="en-US" sz="3200" dirty="0"/>
              <a:t> Sharing Work (10 min)</a:t>
            </a:r>
          </a:p>
          <a:p>
            <a:pPr marL="457200" lvl="2" indent="-457200">
              <a:buAutoNum type="arabicParenR" startAt="4"/>
            </a:pPr>
            <a:r>
              <a:rPr lang="en-US" sz="3200" dirty="0"/>
              <a:t> Collaborative activity #2:  </a:t>
            </a:r>
          </a:p>
          <a:p>
            <a:pPr marL="457200" lvl="2" indent="-457200">
              <a:buNone/>
            </a:pPr>
            <a:r>
              <a:rPr lang="en-US" sz="3200" dirty="0"/>
              <a:t>			Matching Graphs and Prisms (15 min)</a:t>
            </a:r>
          </a:p>
          <a:p>
            <a:pPr marL="514350" lvl="2" indent="-514350">
              <a:buAutoNum type="arabicParenR" startAt="6"/>
            </a:pPr>
            <a:r>
              <a:rPr lang="en-US" sz="3200" dirty="0"/>
              <a:t>Whole class discussion (10 min)</a:t>
            </a:r>
          </a:p>
          <a:p>
            <a:pPr marL="514350" lvl="2" indent="-514350">
              <a:buAutoNum type="arabicParenR" startAt="6"/>
            </a:pPr>
            <a:r>
              <a:rPr lang="en-US" sz="3200" dirty="0"/>
              <a:t>Follow up lesson:  </a:t>
            </a:r>
          </a:p>
          <a:p>
            <a:pPr marL="514350" lvl="2" indent="-514350">
              <a:buNone/>
            </a:pPr>
            <a:r>
              <a:rPr lang="en-US" sz="3200" dirty="0"/>
              <a:t>			Reviewing the assessment task (15 min)</a:t>
            </a:r>
          </a:p>
          <a:p>
            <a:pPr marL="1314450" lvl="2" indent="-1314450">
              <a:buAutoNum type="arabicParenR" startAt="4"/>
            </a:pPr>
            <a:endParaRPr lang="en-US" sz="3200" dirty="0"/>
          </a:p>
          <a:p>
            <a:pPr marL="514350" indent="-514350">
              <a:buAutoNum type="arabicParenR"/>
            </a:pPr>
            <a:endParaRPr lang="en-US" dirty="0"/>
          </a:p>
        </p:txBody>
      </p:sp>
      <p:sp>
        <p:nvSpPr>
          <p:cNvPr id="4" name="Footer Placeholder 3"/>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37755765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rot="20262067">
            <a:off x="265703" y="662382"/>
            <a:ext cx="3919662" cy="2173024"/>
          </a:xfrm>
          <a:prstGeom prst="rect">
            <a:avLst/>
          </a:prstGeom>
        </p:spPr>
      </p:pic>
      <p:pic>
        <p:nvPicPr>
          <p:cNvPr id="5" name="Picture 4"/>
          <p:cNvPicPr>
            <a:picLocks noChangeAspect="1"/>
          </p:cNvPicPr>
          <p:nvPr/>
        </p:nvPicPr>
        <p:blipFill>
          <a:blip r:embed="rId3" cstate="print"/>
          <a:stretch>
            <a:fillRect/>
          </a:stretch>
        </p:blipFill>
        <p:spPr>
          <a:xfrm rot="20273498">
            <a:off x="3030390" y="984038"/>
            <a:ext cx="4050436" cy="2354099"/>
          </a:xfrm>
          <a:prstGeom prst="rect">
            <a:avLst/>
          </a:prstGeom>
        </p:spPr>
      </p:pic>
      <p:pic>
        <p:nvPicPr>
          <p:cNvPr id="7" name="Picture 6"/>
          <p:cNvPicPr>
            <a:picLocks noChangeAspect="1"/>
          </p:cNvPicPr>
          <p:nvPr/>
        </p:nvPicPr>
        <p:blipFill>
          <a:blip r:embed="rId4" cstate="print"/>
          <a:stretch>
            <a:fillRect/>
          </a:stretch>
        </p:blipFill>
        <p:spPr>
          <a:xfrm rot="20117214">
            <a:off x="5253896" y="2438949"/>
            <a:ext cx="3866947" cy="2582932"/>
          </a:xfrm>
          <a:prstGeom prst="rect">
            <a:avLst/>
          </a:prstGeom>
        </p:spPr>
      </p:pic>
      <p:pic>
        <p:nvPicPr>
          <p:cNvPr id="8" name="Picture 7"/>
          <p:cNvPicPr>
            <a:picLocks noChangeAspect="1"/>
          </p:cNvPicPr>
          <p:nvPr/>
        </p:nvPicPr>
        <p:blipFill>
          <a:blip r:embed="rId5" cstate="print"/>
          <a:stretch>
            <a:fillRect/>
          </a:stretch>
        </p:blipFill>
        <p:spPr>
          <a:xfrm rot="20318057">
            <a:off x="7847500" y="3631342"/>
            <a:ext cx="3581738" cy="2497897"/>
          </a:xfrm>
          <a:prstGeom prst="rect">
            <a:avLst/>
          </a:prstGeom>
        </p:spPr>
      </p:pic>
      <p:sp>
        <p:nvSpPr>
          <p:cNvPr id="9" name="Footer Placeholder 8"/>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2769636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95600" y="274638"/>
            <a:ext cx="7772400" cy="1143000"/>
          </a:xfrm>
        </p:spPr>
        <p:txBody>
          <a:bodyPr vert="horz" lIns="91440" tIns="45720" rIns="91440" bIns="45720" rtlCol="0" anchor="ctr">
            <a:normAutofit/>
          </a:bodyPr>
          <a:lstStyle/>
          <a:p>
            <a:r>
              <a:rPr lang="en-US" altLang="en-US" b="1" dirty="0">
                <a:effectLst>
                  <a:outerShdw blurRad="38100" dist="38100" dir="2700000" algn="tl">
                    <a:srgbClr val="000000"/>
                  </a:outerShdw>
                </a:effectLst>
              </a:rPr>
              <a:t>THE TRADITIONAL LESSON</a:t>
            </a:r>
          </a:p>
        </p:txBody>
      </p:sp>
      <p:sp>
        <p:nvSpPr>
          <p:cNvPr id="21506" name="TextBox 4"/>
          <p:cNvSpPr txBox="1">
            <a:spLocks noChangeArrowheads="1"/>
          </p:cNvSpPr>
          <p:nvPr/>
        </p:nvSpPr>
        <p:spPr bwMode="auto">
          <a:xfrm>
            <a:off x="3048000" y="4271963"/>
            <a:ext cx="6324600" cy="461962"/>
          </a:xfrm>
          <a:prstGeom prst="rect">
            <a:avLst/>
          </a:prstGeom>
          <a:noFill/>
          <a:ln w="9525">
            <a:noFill/>
            <a:miter lim="800000"/>
            <a:headEnd/>
            <a:tailEnd/>
          </a:ln>
        </p:spPr>
        <p:txBody>
          <a:bodyPr>
            <a:spAutoFit/>
          </a:bodyPr>
          <a:lstStyle/>
          <a:p>
            <a:pPr algn="ctr"/>
            <a:r>
              <a:rPr lang="en-US" altLang="en-US" sz="2400" b="1" dirty="0">
                <a:solidFill>
                  <a:srgbClr val="000000"/>
                </a:solidFill>
              </a:rPr>
              <a:t>Typical Unit of Mathematics Instruction</a:t>
            </a:r>
          </a:p>
        </p:txBody>
      </p:sp>
      <p:sp>
        <p:nvSpPr>
          <p:cNvPr id="6" name="Right Arrow 5"/>
          <p:cNvSpPr/>
          <p:nvPr/>
        </p:nvSpPr>
        <p:spPr>
          <a:xfrm>
            <a:off x="1685925" y="2009775"/>
            <a:ext cx="1600200" cy="2058988"/>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Arrow 6"/>
          <p:cNvSpPr/>
          <p:nvPr/>
        </p:nvSpPr>
        <p:spPr>
          <a:xfrm>
            <a:off x="3352800" y="1981200"/>
            <a:ext cx="4267200" cy="2058988"/>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ight Arrow 7"/>
          <p:cNvSpPr/>
          <p:nvPr/>
        </p:nvSpPr>
        <p:spPr>
          <a:xfrm>
            <a:off x="7620000" y="2057400"/>
            <a:ext cx="1981200" cy="2058988"/>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510" name="TextBox 8"/>
          <p:cNvSpPr txBox="1">
            <a:spLocks noChangeArrowheads="1"/>
          </p:cNvSpPr>
          <p:nvPr/>
        </p:nvSpPr>
        <p:spPr bwMode="auto">
          <a:xfrm>
            <a:off x="1706564" y="2655888"/>
            <a:ext cx="1336675" cy="830262"/>
          </a:xfrm>
          <a:prstGeom prst="rect">
            <a:avLst/>
          </a:prstGeom>
          <a:noFill/>
          <a:ln w="9525">
            <a:noFill/>
            <a:miter lim="800000"/>
            <a:headEnd/>
            <a:tailEnd/>
          </a:ln>
        </p:spPr>
        <p:txBody>
          <a:bodyPr>
            <a:spAutoFit/>
          </a:bodyPr>
          <a:lstStyle/>
          <a:p>
            <a:pPr algn="ctr"/>
            <a:r>
              <a:rPr lang="en-US" altLang="en-US" sz="2400" b="1" dirty="0">
                <a:solidFill>
                  <a:srgbClr val="000000"/>
                </a:solidFill>
              </a:rPr>
              <a:t>Intro/</a:t>
            </a:r>
          </a:p>
          <a:p>
            <a:pPr algn="ctr"/>
            <a:r>
              <a:rPr lang="en-US" altLang="en-US" sz="2400" b="1" dirty="0">
                <a:solidFill>
                  <a:srgbClr val="000000"/>
                </a:solidFill>
              </a:rPr>
              <a:t>Hook</a:t>
            </a:r>
          </a:p>
        </p:txBody>
      </p:sp>
      <p:sp>
        <p:nvSpPr>
          <p:cNvPr id="21511" name="TextBox 9"/>
          <p:cNvSpPr txBox="1">
            <a:spLocks noChangeArrowheads="1"/>
          </p:cNvSpPr>
          <p:nvPr/>
        </p:nvSpPr>
        <p:spPr bwMode="auto">
          <a:xfrm>
            <a:off x="3810000" y="2667001"/>
            <a:ext cx="3200400" cy="830997"/>
          </a:xfrm>
          <a:prstGeom prst="rect">
            <a:avLst/>
          </a:prstGeom>
          <a:noFill/>
          <a:ln w="9525">
            <a:noFill/>
            <a:miter lim="800000"/>
            <a:headEnd/>
            <a:tailEnd/>
          </a:ln>
        </p:spPr>
        <p:txBody>
          <a:bodyPr>
            <a:spAutoFit/>
          </a:bodyPr>
          <a:lstStyle/>
          <a:p>
            <a:pPr algn="ctr"/>
            <a:r>
              <a:rPr lang="en-US" altLang="en-US" sz="2400" b="1" dirty="0">
                <a:solidFill>
                  <a:srgbClr val="000000"/>
                </a:solidFill>
              </a:rPr>
              <a:t>Traditional </a:t>
            </a:r>
          </a:p>
          <a:p>
            <a:pPr algn="ctr"/>
            <a:r>
              <a:rPr lang="en-US" altLang="en-US" sz="2400" b="1" dirty="0">
                <a:solidFill>
                  <a:srgbClr val="000000"/>
                </a:solidFill>
              </a:rPr>
              <a:t>Content Delivery</a:t>
            </a:r>
          </a:p>
        </p:txBody>
      </p:sp>
      <p:sp>
        <p:nvSpPr>
          <p:cNvPr id="21512" name="TextBox 10"/>
          <p:cNvSpPr txBox="1">
            <a:spLocks noChangeArrowheads="1"/>
          </p:cNvSpPr>
          <p:nvPr/>
        </p:nvSpPr>
        <p:spPr bwMode="auto">
          <a:xfrm>
            <a:off x="7543800" y="2819400"/>
            <a:ext cx="2057400" cy="457200"/>
          </a:xfrm>
          <a:prstGeom prst="rect">
            <a:avLst/>
          </a:prstGeom>
          <a:noFill/>
          <a:ln w="9525">
            <a:noFill/>
            <a:miter lim="800000"/>
            <a:headEnd/>
            <a:tailEnd/>
          </a:ln>
        </p:spPr>
        <p:txBody>
          <a:bodyPr>
            <a:spAutoFit/>
          </a:bodyPr>
          <a:lstStyle/>
          <a:p>
            <a:pPr algn="ctr"/>
            <a:r>
              <a:rPr lang="en-US" altLang="en-US" sz="2400" b="1" dirty="0">
                <a:solidFill>
                  <a:srgbClr val="000000"/>
                </a:solidFill>
              </a:rPr>
              <a:t>Assessment</a:t>
            </a:r>
          </a:p>
        </p:txBody>
      </p:sp>
      <p:sp>
        <p:nvSpPr>
          <p:cNvPr id="12" name="Rectangle 11"/>
          <p:cNvSpPr/>
          <p:nvPr/>
        </p:nvSpPr>
        <p:spPr>
          <a:xfrm rot="16200000">
            <a:off x="8602171" y="2593381"/>
            <a:ext cx="2811090" cy="923330"/>
          </a:xfrm>
          <a:prstGeom prst="rect">
            <a:avLst/>
          </a:prstGeom>
          <a:noFill/>
        </p:spPr>
        <p:txBody>
          <a:bodyPr wrap="none">
            <a:spAutoFit/>
          </a:bodyPr>
          <a:lstStyle/>
          <a:p>
            <a:pPr algn="ctr">
              <a:defRPr/>
            </a:pPr>
            <a:r>
              <a:rPr lang="en-US" sz="5400" b="1" dirty="0">
                <a:ln w="1905"/>
                <a:solidFill>
                  <a:srgbClr val="FF3399"/>
                </a:solidFill>
                <a:effectLst>
                  <a:innerShdw blurRad="69850" dist="43180" dir="5400000">
                    <a:srgbClr val="000000">
                      <a:alpha val="65000"/>
                    </a:srgbClr>
                  </a:innerShdw>
                </a:effectLst>
              </a:rPr>
              <a:t>Reteach?</a:t>
            </a:r>
          </a:p>
        </p:txBody>
      </p:sp>
      <p:sp>
        <p:nvSpPr>
          <p:cNvPr id="3" name="Footer Placeholder 2"/>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42678751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MDC Training</a:t>
            </a:r>
            <a:endParaRPr lang="en-US" dirty="0"/>
          </a:p>
        </p:txBody>
      </p:sp>
      <p:sp>
        <p:nvSpPr>
          <p:cNvPr id="5" name="Content Placeholder 4"/>
          <p:cNvSpPr>
            <a:spLocks noGrp="1"/>
          </p:cNvSpPr>
          <p:nvPr>
            <p:ph sz="half" idx="1"/>
          </p:nvPr>
        </p:nvSpPr>
        <p:spPr>
          <a:xfrm>
            <a:off x="838200" y="1539871"/>
            <a:ext cx="5181600" cy="4351338"/>
          </a:xfrm>
        </p:spPr>
        <p:txBody>
          <a:bodyPr>
            <a:normAutofit fontScale="92500"/>
          </a:bodyPr>
          <a:lstStyle/>
          <a:p>
            <a:pPr marL="0" indent="0" algn="ctr">
              <a:buNone/>
            </a:pPr>
            <a:r>
              <a:rPr lang="en-US" dirty="0" smtClean="0"/>
              <a:t>Day 1</a:t>
            </a:r>
          </a:p>
          <a:p>
            <a:r>
              <a:rPr lang="en-US" dirty="0" smtClean="0"/>
              <a:t>Review of Formative Assessment</a:t>
            </a:r>
          </a:p>
          <a:p>
            <a:r>
              <a:rPr lang="en-US" dirty="0" smtClean="0"/>
              <a:t>What is MDC?</a:t>
            </a:r>
          </a:p>
          <a:p>
            <a:r>
              <a:rPr lang="en-US" dirty="0" smtClean="0"/>
              <a:t>Complete Concept Development as a large group</a:t>
            </a:r>
          </a:p>
          <a:p>
            <a:r>
              <a:rPr lang="en-US" b="1" dirty="0" smtClean="0"/>
              <a:t>Go through MDC Resources for lesson</a:t>
            </a:r>
          </a:p>
          <a:p>
            <a:r>
              <a:rPr lang="en-US" dirty="0" smtClean="0"/>
              <a:t>Complete Concept Development in Grade Level Groups.  Thinking like a student.</a:t>
            </a:r>
          </a:p>
          <a:p>
            <a:pPr algn="ctr"/>
            <a:endParaRPr lang="en-US" dirty="0" smtClean="0"/>
          </a:p>
          <a:p>
            <a:endParaRPr lang="en-US" dirty="0"/>
          </a:p>
        </p:txBody>
      </p:sp>
      <p:sp>
        <p:nvSpPr>
          <p:cNvPr id="6" name="Content Placeholder 5"/>
          <p:cNvSpPr>
            <a:spLocks noGrp="1"/>
          </p:cNvSpPr>
          <p:nvPr>
            <p:ph sz="half" idx="2"/>
          </p:nvPr>
        </p:nvSpPr>
        <p:spPr>
          <a:xfrm>
            <a:off x="6172200" y="1539871"/>
            <a:ext cx="5181600" cy="4351338"/>
          </a:xfrm>
        </p:spPr>
        <p:txBody>
          <a:bodyPr>
            <a:normAutofit fontScale="92500"/>
          </a:bodyPr>
          <a:lstStyle/>
          <a:p>
            <a:pPr algn="ctr"/>
            <a:r>
              <a:rPr lang="en-US" dirty="0" smtClean="0"/>
              <a:t>Day 2</a:t>
            </a:r>
          </a:p>
          <a:p>
            <a:r>
              <a:rPr lang="en-US" dirty="0" smtClean="0"/>
              <a:t>Review Formative Assessment</a:t>
            </a:r>
          </a:p>
          <a:p>
            <a:r>
              <a:rPr lang="en-US" dirty="0" smtClean="0"/>
              <a:t>Review Format of Concept Development Lesson</a:t>
            </a:r>
          </a:p>
          <a:p>
            <a:r>
              <a:rPr lang="en-US" dirty="0" smtClean="0"/>
              <a:t>Complete Problem Solving Lesson</a:t>
            </a:r>
          </a:p>
          <a:p>
            <a:r>
              <a:rPr lang="en-US" dirty="0"/>
              <a:t>Identifying student misconceptions and identify feedback that moves learning forward</a:t>
            </a:r>
          </a:p>
          <a:p>
            <a:r>
              <a:rPr lang="en-US" dirty="0"/>
              <a:t>Identify and plan a lesson to implement before</a:t>
            </a:r>
          </a:p>
          <a:p>
            <a:pPr algn="ctr"/>
            <a:endParaRPr lang="en-US" dirty="0"/>
          </a:p>
        </p:txBody>
      </p:sp>
      <p:grpSp>
        <p:nvGrpSpPr>
          <p:cNvPr id="7" name="Group 6"/>
          <p:cNvGrpSpPr/>
          <p:nvPr/>
        </p:nvGrpSpPr>
        <p:grpSpPr>
          <a:xfrm>
            <a:off x="628650" y="6176963"/>
            <a:ext cx="10858500" cy="397908"/>
            <a:chOff x="628650" y="6176963"/>
            <a:chExt cx="10858500" cy="397908"/>
          </a:xfrm>
        </p:grpSpPr>
        <p:sp>
          <p:nvSpPr>
            <p:cNvPr id="8" name="TextBox 7"/>
            <p:cNvSpPr txBox="1"/>
            <p:nvPr/>
          </p:nvSpPr>
          <p:spPr>
            <a:xfrm>
              <a:off x="628650" y="6176963"/>
              <a:ext cx="5391150" cy="369332"/>
            </a:xfrm>
            <a:prstGeom prst="rect">
              <a:avLst/>
            </a:prstGeom>
            <a:noFill/>
          </p:spPr>
          <p:txBody>
            <a:bodyPr wrap="square" rtlCol="0">
              <a:spAutoFit/>
            </a:bodyPr>
            <a:lstStyle/>
            <a:p>
              <a:pPr algn="ctr"/>
              <a:r>
                <a:rPr lang="en-US" dirty="0" smtClean="0"/>
                <a:t>Resource:  MDC Training Day 1</a:t>
              </a:r>
              <a:endParaRPr lang="en-US" dirty="0"/>
            </a:p>
          </p:txBody>
        </p:sp>
        <p:sp>
          <p:nvSpPr>
            <p:cNvPr id="9" name="TextBox 8"/>
            <p:cNvSpPr txBox="1"/>
            <p:nvPr/>
          </p:nvSpPr>
          <p:spPr>
            <a:xfrm>
              <a:off x="6096000" y="6205539"/>
              <a:ext cx="5391150" cy="369332"/>
            </a:xfrm>
            <a:prstGeom prst="rect">
              <a:avLst/>
            </a:prstGeom>
            <a:noFill/>
          </p:spPr>
          <p:txBody>
            <a:bodyPr wrap="square" rtlCol="0">
              <a:spAutoFit/>
            </a:bodyPr>
            <a:lstStyle/>
            <a:p>
              <a:pPr algn="ctr"/>
              <a:r>
                <a:rPr lang="en-US" dirty="0" smtClean="0"/>
                <a:t>Resource:  MDC Training Day 2</a:t>
              </a:r>
              <a:endParaRPr lang="en-US" dirty="0"/>
            </a:p>
          </p:txBody>
        </p:sp>
      </p:grpSp>
      <p:sp>
        <p:nvSpPr>
          <p:cNvPr id="2" name="Footer Placeholder 1"/>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3535616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a:bodyPr>
          <a:lstStyle/>
          <a:p>
            <a:pPr marL="0" indent="0">
              <a:buNone/>
            </a:pPr>
            <a:r>
              <a:rPr lang="en-US" sz="4000" dirty="0"/>
              <a:t>Think through the overall lesson and determine what the student’s and teacher’s roles are during the lesson.</a:t>
            </a:r>
          </a:p>
        </p:txBody>
      </p:sp>
      <p:sp>
        <p:nvSpPr>
          <p:cNvPr id="4" name="Footer Placeholder 3"/>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2976085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 through MDC Resources for lesson</a:t>
            </a:r>
          </a:p>
        </p:txBody>
      </p:sp>
      <p:sp>
        <p:nvSpPr>
          <p:cNvPr id="3" name="Content Placeholder 2"/>
          <p:cNvSpPr>
            <a:spLocks noGrp="1"/>
          </p:cNvSpPr>
          <p:nvPr>
            <p:ph idx="1"/>
          </p:nvPr>
        </p:nvSpPr>
        <p:spPr/>
        <p:txBody>
          <a:bodyPr/>
          <a:lstStyle/>
          <a:p>
            <a:r>
              <a:rPr lang="en-US" dirty="0" smtClean="0"/>
              <a:t>Take Time to first answer questions that people may have</a:t>
            </a:r>
            <a:endParaRPr lang="en-US" dirty="0"/>
          </a:p>
          <a:p>
            <a:pPr lvl="1"/>
            <a:r>
              <a:rPr lang="en-US" dirty="0" smtClean="0"/>
              <a:t>What do the lessons include?</a:t>
            </a:r>
          </a:p>
          <a:p>
            <a:pPr lvl="1"/>
            <a:r>
              <a:rPr lang="en-US" dirty="0" smtClean="0"/>
              <a:t>When do I do these lesson?</a:t>
            </a:r>
          </a:p>
          <a:p>
            <a:pPr lvl="1"/>
            <a:endParaRPr lang="en-US" dirty="0" smtClean="0"/>
          </a:p>
        </p:txBody>
      </p:sp>
      <p:sp>
        <p:nvSpPr>
          <p:cNvPr id="4" name="Footer Placeholder 3"/>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2565004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the lessons include?</a:t>
            </a:r>
            <a:endParaRPr lang="en-US" dirty="0"/>
          </a:p>
        </p:txBody>
      </p:sp>
      <p:sp>
        <p:nvSpPr>
          <p:cNvPr id="3" name="Content Placeholder 2"/>
          <p:cNvSpPr>
            <a:spLocks noGrp="1"/>
          </p:cNvSpPr>
          <p:nvPr>
            <p:ph idx="1"/>
          </p:nvPr>
        </p:nvSpPr>
        <p:spPr/>
        <p:txBody>
          <a:bodyPr/>
          <a:lstStyle/>
          <a:p>
            <a:r>
              <a:rPr lang="en-US" dirty="0" smtClean="0"/>
              <a:t>Every resource you could possibly need for you and your students to be successful</a:t>
            </a:r>
          </a:p>
          <a:p>
            <a:r>
              <a:rPr lang="en-US" dirty="0" smtClean="0"/>
              <a:t>Recommended Time allotments to complete each part of the lesson.</a:t>
            </a:r>
          </a:p>
          <a:p>
            <a:r>
              <a:rPr lang="en-US" dirty="0" smtClean="0"/>
              <a:t>A Successful Lesson to use in class.</a:t>
            </a:r>
          </a:p>
          <a:p>
            <a:pPr>
              <a:buNone/>
            </a:pPr>
            <a:r>
              <a:rPr lang="en-US" dirty="0"/>
              <a:t>	</a:t>
            </a:r>
            <a:r>
              <a:rPr lang="en-US" dirty="0" smtClean="0"/>
              <a:t>This lesson has been well researched and has been implemented all across the US and UK</a:t>
            </a:r>
            <a:endParaRPr lang="en-US" dirty="0"/>
          </a:p>
        </p:txBody>
      </p:sp>
      <p:sp>
        <p:nvSpPr>
          <p:cNvPr id="4" name="Footer Placeholder 3"/>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10152233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do I do these lessons?</a:t>
            </a:r>
            <a:endParaRPr lang="en-US" dirty="0"/>
          </a:p>
        </p:txBody>
      </p:sp>
      <p:sp>
        <p:nvSpPr>
          <p:cNvPr id="3" name="Content Placeholder 2"/>
          <p:cNvSpPr>
            <a:spLocks noGrp="1"/>
          </p:cNvSpPr>
          <p:nvPr>
            <p:ph idx="1"/>
          </p:nvPr>
        </p:nvSpPr>
        <p:spPr/>
        <p:txBody>
          <a:bodyPr/>
          <a:lstStyle/>
          <a:p>
            <a:r>
              <a:rPr lang="en-US" dirty="0" smtClean="0"/>
              <a:t>At the Beginning of the year</a:t>
            </a:r>
          </a:p>
          <a:p>
            <a:pPr lvl="1"/>
            <a:r>
              <a:rPr lang="en-US" dirty="0" smtClean="0"/>
              <a:t>This can be used as a great way to see what material students remember from past years</a:t>
            </a:r>
          </a:p>
          <a:p>
            <a:pPr marL="342900" lvl="1" indent="-342900"/>
            <a:r>
              <a:rPr lang="en-US" sz="3200" dirty="0"/>
              <a:t>2/3 of the way through a Unit or lesson</a:t>
            </a:r>
          </a:p>
          <a:p>
            <a:pPr marL="342900" lvl="1" indent="-342900"/>
            <a:r>
              <a:rPr lang="en-US" sz="3200" dirty="0"/>
              <a:t>At the end of the year to measure students retention of topics taught</a:t>
            </a:r>
          </a:p>
        </p:txBody>
      </p:sp>
      <p:sp>
        <p:nvSpPr>
          <p:cNvPr id="4" name="Footer Placeholder 3"/>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37568310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a:t>
            </a:r>
            <a:endParaRPr lang="en-US" dirty="0"/>
          </a:p>
        </p:txBody>
      </p:sp>
      <p:sp>
        <p:nvSpPr>
          <p:cNvPr id="3" name="Content Placeholder 2"/>
          <p:cNvSpPr>
            <a:spLocks noGrp="1"/>
          </p:cNvSpPr>
          <p:nvPr>
            <p:ph idx="1"/>
          </p:nvPr>
        </p:nvSpPr>
        <p:spPr>
          <a:xfrm>
            <a:off x="1981200" y="1295401"/>
            <a:ext cx="8229600" cy="4830763"/>
          </a:xfrm>
        </p:spPr>
        <p:txBody>
          <a:bodyPr>
            <a:normAutofit/>
          </a:bodyPr>
          <a:lstStyle/>
          <a:p>
            <a:pPr>
              <a:buNone/>
            </a:pPr>
            <a:r>
              <a:rPr lang="en-US" dirty="0" smtClean="0"/>
              <a:t>1)  This is a Formative Assessment Lesson.  </a:t>
            </a:r>
          </a:p>
          <a:p>
            <a:pPr marL="457200" indent="-457200">
              <a:buNone/>
            </a:pPr>
            <a:r>
              <a:rPr lang="en-US" dirty="0" smtClean="0"/>
              <a:t>2)  Students may struggle with this lesson and that is okay.  You will have time to re-teach after the lesson.  </a:t>
            </a:r>
          </a:p>
          <a:p>
            <a:pPr marL="457200" indent="-457200">
              <a:buAutoNum type="arabicParenR" startAt="3"/>
            </a:pPr>
            <a:r>
              <a:rPr lang="en-US" dirty="0" smtClean="0"/>
              <a:t>This lesson is supposed to help us identify what we need to do after the lesson.  Timing of the lesson is </a:t>
            </a:r>
            <a:r>
              <a:rPr lang="en-US" b="1" dirty="0" smtClean="0"/>
              <a:t>EXTREMELY IMPORTANT.  </a:t>
            </a:r>
          </a:p>
          <a:p>
            <a:pPr marL="457200" indent="-457200">
              <a:buAutoNum type="arabicParenR" startAt="3"/>
            </a:pPr>
            <a:r>
              <a:rPr lang="en-US" dirty="0" smtClean="0"/>
              <a:t>We are guides during the process.  Remember it is ok for “productive struggle”  </a:t>
            </a:r>
            <a:endParaRPr lang="en-US" dirty="0"/>
          </a:p>
        </p:txBody>
      </p:sp>
      <p:sp>
        <p:nvSpPr>
          <p:cNvPr id="4" name="Footer Placeholder 3"/>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15741486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 through MDC Resources for lesson</a:t>
            </a:r>
          </a:p>
        </p:txBody>
      </p:sp>
      <p:sp>
        <p:nvSpPr>
          <p:cNvPr id="3" name="Content Placeholder 2"/>
          <p:cNvSpPr>
            <a:spLocks noGrp="1"/>
          </p:cNvSpPr>
          <p:nvPr>
            <p:ph idx="1"/>
          </p:nvPr>
        </p:nvSpPr>
        <p:spPr/>
        <p:txBody>
          <a:bodyPr/>
          <a:lstStyle/>
          <a:p>
            <a:r>
              <a:rPr lang="en-US" dirty="0" smtClean="0"/>
              <a:t>Take Time to first answer questions that people may have</a:t>
            </a:r>
            <a:endParaRPr lang="en-US" dirty="0"/>
          </a:p>
          <a:p>
            <a:pPr lvl="1"/>
            <a:r>
              <a:rPr lang="en-US" dirty="0" smtClean="0"/>
              <a:t>What do the lessons include?</a:t>
            </a:r>
          </a:p>
          <a:p>
            <a:pPr lvl="1"/>
            <a:r>
              <a:rPr lang="en-US" dirty="0" smtClean="0"/>
              <a:t>When do I do these lesson?</a:t>
            </a:r>
          </a:p>
          <a:p>
            <a:pPr lvl="1"/>
            <a:endParaRPr lang="en-US" dirty="0" smtClean="0"/>
          </a:p>
          <a:p>
            <a:pPr marL="228600" lvl="1"/>
            <a:r>
              <a:rPr lang="en-US" sz="2800" dirty="0" smtClean="0"/>
              <a:t>Go through each component of lesson and why it is there and why it is important</a:t>
            </a:r>
          </a:p>
        </p:txBody>
      </p:sp>
      <p:sp>
        <p:nvSpPr>
          <p:cNvPr id="4" name="Footer Placeholder 3"/>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20526471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Breaking down the lesson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Each Lesson has all the resources you could ever need to make you as a teacher successful.</a:t>
            </a:r>
          </a:p>
          <a:p>
            <a:pPr marL="0" indent="0">
              <a:buNone/>
            </a:pPr>
            <a:endParaRPr lang="en-US" dirty="0" smtClean="0"/>
          </a:p>
          <a:p>
            <a:pPr marL="0" indent="0">
              <a:buNone/>
            </a:pPr>
            <a:r>
              <a:rPr lang="en-US" dirty="0" smtClean="0"/>
              <a:t>You have the following resources provided to you:</a:t>
            </a:r>
          </a:p>
          <a:p>
            <a:pPr>
              <a:buFontTx/>
              <a:buChar char="-"/>
            </a:pPr>
            <a:r>
              <a:rPr lang="en-US" dirty="0" smtClean="0"/>
              <a:t>Teacher Resources (T)</a:t>
            </a:r>
          </a:p>
          <a:p>
            <a:pPr>
              <a:buFontTx/>
              <a:buChar char="-"/>
            </a:pPr>
            <a:r>
              <a:rPr lang="en-US" dirty="0" smtClean="0"/>
              <a:t>Student Resources (S)</a:t>
            </a:r>
          </a:p>
          <a:p>
            <a:pPr>
              <a:buFontTx/>
              <a:buChar char="-"/>
            </a:pPr>
            <a:r>
              <a:rPr lang="en-US" dirty="0" smtClean="0"/>
              <a:t>Presentation Resources (P) with PowerPoint provided on map.mathshell.org</a:t>
            </a:r>
          </a:p>
        </p:txBody>
      </p:sp>
      <p:sp>
        <p:nvSpPr>
          <p:cNvPr id="4" name="Footer Placeholder 3"/>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21947623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Introduction, Materials Needed Time (T1)</a:t>
            </a:r>
            <a:endParaRPr lang="en-US"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2133600" y="1447800"/>
            <a:ext cx="8305800" cy="54102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5654415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1266" name="Picture 2"/>
          <p:cNvPicPr>
            <a:picLocks noChangeAspect="1" noChangeArrowheads="1"/>
          </p:cNvPicPr>
          <p:nvPr/>
        </p:nvPicPr>
        <p:blipFill>
          <a:blip r:embed="rId2" cstate="print"/>
          <a:srcRect/>
          <a:stretch>
            <a:fillRect/>
          </a:stretch>
        </p:blipFill>
        <p:spPr bwMode="auto">
          <a:xfrm>
            <a:off x="3505200" y="381001"/>
            <a:ext cx="5124450" cy="981075"/>
          </a:xfrm>
          <a:prstGeom prst="rect">
            <a:avLst/>
          </a:prstGeom>
          <a:noFill/>
          <a:ln w="9525">
            <a:noFill/>
            <a:miter lim="800000"/>
            <a:headEnd/>
            <a:tailEnd/>
          </a:ln>
        </p:spPr>
      </p:pic>
      <p:pic>
        <p:nvPicPr>
          <p:cNvPr id="11268" name="Picture 4"/>
          <p:cNvPicPr>
            <a:picLocks noGrp="1" noChangeAspect="1" noChangeArrowheads="1"/>
          </p:cNvPicPr>
          <p:nvPr>
            <p:ph idx="1"/>
          </p:nvPr>
        </p:nvPicPr>
        <p:blipFill>
          <a:blip r:embed="rId3" cstate="print"/>
          <a:srcRect/>
          <a:stretch>
            <a:fillRect/>
          </a:stretch>
        </p:blipFill>
        <p:spPr bwMode="auto">
          <a:xfrm>
            <a:off x="6031920" y="1371600"/>
            <a:ext cx="4636080" cy="4876800"/>
          </a:xfrm>
          <a:prstGeom prst="rect">
            <a:avLst/>
          </a:prstGeom>
          <a:noFill/>
          <a:ln w="9525">
            <a:noFill/>
            <a:miter lim="800000"/>
            <a:headEnd/>
            <a:tailEnd/>
          </a:ln>
        </p:spPr>
      </p:pic>
      <p:pic>
        <p:nvPicPr>
          <p:cNvPr id="11269" name="Picture 5"/>
          <p:cNvPicPr>
            <a:picLocks noChangeAspect="1" noChangeArrowheads="1"/>
          </p:cNvPicPr>
          <p:nvPr/>
        </p:nvPicPr>
        <p:blipFill>
          <a:blip r:embed="rId4" cstate="print"/>
          <a:srcRect/>
          <a:stretch>
            <a:fillRect/>
          </a:stretch>
        </p:blipFill>
        <p:spPr bwMode="auto">
          <a:xfrm>
            <a:off x="1752601" y="1371600"/>
            <a:ext cx="4366117" cy="5105400"/>
          </a:xfrm>
          <a:prstGeom prst="rect">
            <a:avLst/>
          </a:prstGeom>
          <a:noFill/>
          <a:ln w="9525">
            <a:noFill/>
            <a:miter lim="800000"/>
            <a:headEnd/>
            <a:tailEnd/>
          </a:ln>
        </p:spPr>
      </p:pic>
      <p:sp>
        <p:nvSpPr>
          <p:cNvPr id="8" name="TextBox 7"/>
          <p:cNvSpPr txBox="1"/>
          <p:nvPr/>
        </p:nvSpPr>
        <p:spPr>
          <a:xfrm>
            <a:off x="6629401" y="6324600"/>
            <a:ext cx="1090363" cy="369332"/>
          </a:xfrm>
          <a:prstGeom prst="rect">
            <a:avLst/>
          </a:prstGeom>
          <a:noFill/>
        </p:spPr>
        <p:txBody>
          <a:bodyPr wrap="none" rtlCol="0">
            <a:spAutoFit/>
          </a:bodyPr>
          <a:lstStyle/>
          <a:p>
            <a:r>
              <a:rPr lang="en-US" dirty="0"/>
              <a:t>S1 and S2</a:t>
            </a:r>
          </a:p>
        </p:txBody>
      </p:sp>
      <p:sp>
        <p:nvSpPr>
          <p:cNvPr id="3" name="Footer Placeholder 2"/>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1745818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95600" y="274638"/>
            <a:ext cx="7772400" cy="1143000"/>
          </a:xfrm>
        </p:spPr>
        <p:txBody>
          <a:bodyPr vert="horz" lIns="91440" tIns="45720" rIns="91440" bIns="45720" rtlCol="0" anchor="ctr">
            <a:normAutofit/>
          </a:bodyPr>
          <a:lstStyle/>
          <a:p>
            <a:r>
              <a:rPr lang="en-US" altLang="en-US" b="1" dirty="0">
                <a:effectLst>
                  <a:outerShdw blurRad="38100" dist="38100" dir="2700000" algn="tl">
                    <a:srgbClr val="000000"/>
                  </a:outerShdw>
                </a:effectLst>
              </a:rPr>
              <a:t>THE MDC LESSON</a:t>
            </a:r>
          </a:p>
        </p:txBody>
      </p:sp>
      <p:sp>
        <p:nvSpPr>
          <p:cNvPr id="8" name="Right Arrow 7"/>
          <p:cNvSpPr/>
          <p:nvPr/>
        </p:nvSpPr>
        <p:spPr>
          <a:xfrm>
            <a:off x="1530351" y="1963739"/>
            <a:ext cx="1357313" cy="2058987"/>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ight Arrow 8"/>
          <p:cNvSpPr/>
          <p:nvPr/>
        </p:nvSpPr>
        <p:spPr>
          <a:xfrm>
            <a:off x="2895600" y="1981201"/>
            <a:ext cx="3276600" cy="2060575"/>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ight Arrow 9"/>
          <p:cNvSpPr/>
          <p:nvPr/>
        </p:nvSpPr>
        <p:spPr>
          <a:xfrm>
            <a:off x="8763000" y="1981201"/>
            <a:ext cx="1905000" cy="2060575"/>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533" name="TextBox 10"/>
          <p:cNvSpPr txBox="1">
            <a:spLocks noChangeArrowheads="1"/>
          </p:cNvSpPr>
          <p:nvPr/>
        </p:nvSpPr>
        <p:spPr bwMode="auto">
          <a:xfrm>
            <a:off x="1550988" y="2608263"/>
            <a:ext cx="1135062" cy="831850"/>
          </a:xfrm>
          <a:prstGeom prst="rect">
            <a:avLst/>
          </a:prstGeom>
          <a:noFill/>
          <a:ln w="9525">
            <a:noFill/>
            <a:miter lim="800000"/>
            <a:headEnd/>
            <a:tailEnd/>
          </a:ln>
        </p:spPr>
        <p:txBody>
          <a:bodyPr>
            <a:spAutoFit/>
          </a:bodyPr>
          <a:lstStyle/>
          <a:p>
            <a:pPr algn="ctr"/>
            <a:r>
              <a:rPr lang="en-US" altLang="en-US" sz="2400" b="1" dirty="0">
                <a:solidFill>
                  <a:srgbClr val="000000"/>
                </a:solidFill>
              </a:rPr>
              <a:t>Intro/</a:t>
            </a:r>
          </a:p>
          <a:p>
            <a:pPr algn="ctr"/>
            <a:r>
              <a:rPr lang="en-US" altLang="en-US" sz="2400" b="1" dirty="0">
                <a:solidFill>
                  <a:srgbClr val="000000"/>
                </a:solidFill>
              </a:rPr>
              <a:t>Hook</a:t>
            </a:r>
          </a:p>
        </p:txBody>
      </p:sp>
      <p:sp>
        <p:nvSpPr>
          <p:cNvPr id="22534" name="TextBox 11"/>
          <p:cNvSpPr txBox="1">
            <a:spLocks noChangeArrowheads="1"/>
          </p:cNvSpPr>
          <p:nvPr/>
        </p:nvSpPr>
        <p:spPr bwMode="auto">
          <a:xfrm>
            <a:off x="2819400" y="2590801"/>
            <a:ext cx="3124200" cy="830997"/>
          </a:xfrm>
          <a:prstGeom prst="rect">
            <a:avLst/>
          </a:prstGeom>
          <a:noFill/>
          <a:ln w="9525">
            <a:noFill/>
            <a:miter lim="800000"/>
            <a:headEnd/>
            <a:tailEnd/>
          </a:ln>
        </p:spPr>
        <p:txBody>
          <a:bodyPr>
            <a:spAutoFit/>
          </a:bodyPr>
          <a:lstStyle/>
          <a:p>
            <a:pPr algn="ctr"/>
            <a:r>
              <a:rPr lang="en-US" altLang="en-US" sz="2400" b="1" dirty="0">
                <a:solidFill>
                  <a:srgbClr val="000000"/>
                </a:solidFill>
              </a:rPr>
              <a:t>Traditional Content Delivery</a:t>
            </a:r>
          </a:p>
        </p:txBody>
      </p:sp>
      <p:sp>
        <p:nvSpPr>
          <p:cNvPr id="22535" name="TextBox 12"/>
          <p:cNvSpPr txBox="1">
            <a:spLocks noChangeArrowheads="1"/>
          </p:cNvSpPr>
          <p:nvPr/>
        </p:nvSpPr>
        <p:spPr bwMode="auto">
          <a:xfrm>
            <a:off x="8610600" y="2743200"/>
            <a:ext cx="2057400" cy="457200"/>
          </a:xfrm>
          <a:prstGeom prst="rect">
            <a:avLst/>
          </a:prstGeom>
          <a:noFill/>
          <a:ln w="9525">
            <a:noFill/>
            <a:miter lim="800000"/>
            <a:headEnd/>
            <a:tailEnd/>
          </a:ln>
        </p:spPr>
        <p:txBody>
          <a:bodyPr>
            <a:spAutoFit/>
          </a:bodyPr>
          <a:lstStyle/>
          <a:p>
            <a:pPr algn="ctr"/>
            <a:r>
              <a:rPr lang="en-US" altLang="en-US" sz="2400" b="1" dirty="0">
                <a:solidFill>
                  <a:srgbClr val="000000"/>
                </a:solidFill>
              </a:rPr>
              <a:t>Assessment</a:t>
            </a:r>
          </a:p>
        </p:txBody>
      </p:sp>
      <p:sp>
        <p:nvSpPr>
          <p:cNvPr id="14" name="Right Arrow 13"/>
          <p:cNvSpPr/>
          <p:nvPr/>
        </p:nvSpPr>
        <p:spPr>
          <a:xfrm>
            <a:off x="6158041" y="2000797"/>
            <a:ext cx="1357518" cy="2059632"/>
          </a:xfrm>
          <a:prstGeom prst="rightArrow">
            <a:avLst/>
          </a:prstGeom>
          <a:solidFill>
            <a:srgbClr val="3BD1E5"/>
          </a:solidFill>
          <a:ln>
            <a:solidFill>
              <a:schemeClr val="tx1"/>
            </a:solidFill>
          </a:ln>
          <a:effectLst>
            <a:glow rad="419100">
              <a:srgbClr val="FF3399">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539" name="TextBox 14"/>
          <p:cNvSpPr txBox="1">
            <a:spLocks noChangeArrowheads="1"/>
          </p:cNvSpPr>
          <p:nvPr/>
        </p:nvSpPr>
        <p:spPr bwMode="auto">
          <a:xfrm>
            <a:off x="6248401" y="2667001"/>
            <a:ext cx="1133475" cy="830997"/>
          </a:xfrm>
          <a:prstGeom prst="rect">
            <a:avLst/>
          </a:prstGeom>
          <a:noFill/>
          <a:ln w="9525">
            <a:noFill/>
            <a:miter lim="800000"/>
            <a:headEnd/>
            <a:tailEnd/>
          </a:ln>
        </p:spPr>
        <p:txBody>
          <a:bodyPr>
            <a:spAutoFit/>
          </a:bodyPr>
          <a:lstStyle/>
          <a:p>
            <a:pPr algn="ctr"/>
            <a:r>
              <a:rPr lang="en-US" altLang="en-US" sz="2400" b="1" dirty="0">
                <a:solidFill>
                  <a:srgbClr val="000000"/>
                </a:solidFill>
              </a:rPr>
              <a:t>MDC</a:t>
            </a:r>
          </a:p>
          <a:p>
            <a:pPr algn="ctr"/>
            <a:r>
              <a:rPr lang="en-US" altLang="en-US" sz="2400" b="1" dirty="0">
                <a:solidFill>
                  <a:srgbClr val="000000"/>
                </a:solidFill>
              </a:rPr>
              <a:t>FAL</a:t>
            </a:r>
          </a:p>
        </p:txBody>
      </p:sp>
      <p:sp>
        <p:nvSpPr>
          <p:cNvPr id="16" name="Right Arrow 15"/>
          <p:cNvSpPr/>
          <p:nvPr/>
        </p:nvSpPr>
        <p:spPr>
          <a:xfrm>
            <a:off x="7467601" y="2057401"/>
            <a:ext cx="1357313" cy="2060575"/>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541" name="TextBox 16"/>
          <p:cNvSpPr txBox="1">
            <a:spLocks noChangeArrowheads="1"/>
          </p:cNvSpPr>
          <p:nvPr/>
        </p:nvSpPr>
        <p:spPr bwMode="auto">
          <a:xfrm>
            <a:off x="7467601" y="2667001"/>
            <a:ext cx="1135063" cy="830997"/>
          </a:xfrm>
          <a:prstGeom prst="rect">
            <a:avLst/>
          </a:prstGeom>
          <a:noFill/>
          <a:ln w="9525">
            <a:noFill/>
            <a:miter lim="800000"/>
            <a:headEnd/>
            <a:tailEnd/>
          </a:ln>
        </p:spPr>
        <p:txBody>
          <a:bodyPr>
            <a:spAutoFit/>
          </a:bodyPr>
          <a:lstStyle/>
          <a:p>
            <a:pPr algn="ctr"/>
            <a:r>
              <a:rPr lang="en-US" altLang="en-US" sz="2400" b="1" dirty="0">
                <a:solidFill>
                  <a:srgbClr val="000000"/>
                </a:solidFill>
              </a:rPr>
              <a:t>Fine</a:t>
            </a:r>
          </a:p>
          <a:p>
            <a:pPr algn="ctr"/>
            <a:r>
              <a:rPr lang="en-US" altLang="en-US" sz="2400" b="1" dirty="0">
                <a:solidFill>
                  <a:srgbClr val="000000"/>
                </a:solidFill>
              </a:rPr>
              <a:t>Tune</a:t>
            </a:r>
          </a:p>
        </p:txBody>
      </p:sp>
      <p:sp>
        <p:nvSpPr>
          <p:cNvPr id="22542" name="Rectangle 16"/>
          <p:cNvSpPr>
            <a:spLocks noChangeArrowheads="1"/>
          </p:cNvSpPr>
          <p:nvPr/>
        </p:nvSpPr>
        <p:spPr bwMode="auto">
          <a:xfrm>
            <a:off x="5791200" y="5181601"/>
            <a:ext cx="2057400" cy="830997"/>
          </a:xfrm>
          <a:prstGeom prst="rect">
            <a:avLst/>
          </a:prstGeom>
          <a:noFill/>
          <a:ln w="9525">
            <a:noFill/>
            <a:miter lim="800000"/>
            <a:headEnd/>
            <a:tailEnd/>
          </a:ln>
        </p:spPr>
        <p:txBody>
          <a:bodyPr>
            <a:spAutoFit/>
          </a:bodyPr>
          <a:lstStyle/>
          <a:p>
            <a:pPr algn="ctr"/>
            <a:r>
              <a:rPr lang="en-US" altLang="en-US" sz="2400" b="1" dirty="0">
                <a:solidFill>
                  <a:srgbClr val="000000"/>
                </a:solidFill>
              </a:rPr>
              <a:t>2/3 to 3/4</a:t>
            </a:r>
          </a:p>
          <a:p>
            <a:endParaRPr lang="en-US" altLang="en-US" sz="2400" b="1" dirty="0">
              <a:solidFill>
                <a:srgbClr val="000000"/>
              </a:solidFill>
            </a:endParaRPr>
          </a:p>
        </p:txBody>
      </p:sp>
      <p:cxnSp>
        <p:nvCxnSpPr>
          <p:cNvPr id="4" name="Straight Arrow Connector 3"/>
          <p:cNvCxnSpPr/>
          <p:nvPr/>
        </p:nvCxnSpPr>
        <p:spPr>
          <a:xfrm flipV="1">
            <a:off x="6781801" y="3962400"/>
            <a:ext cx="3175" cy="10541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27743573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Assessing Students’ responses</a:t>
            </a:r>
            <a:endParaRPr lang="en-US" dirty="0"/>
          </a:p>
        </p:txBody>
      </p:sp>
      <p:sp>
        <p:nvSpPr>
          <p:cNvPr id="5" name="Content Placeholder 4"/>
          <p:cNvSpPr>
            <a:spLocks noGrp="1"/>
          </p:cNvSpPr>
          <p:nvPr>
            <p:ph idx="1"/>
          </p:nvPr>
        </p:nvSpPr>
        <p:spPr/>
        <p:txBody>
          <a:bodyPr/>
          <a:lstStyle/>
          <a:p>
            <a:r>
              <a:rPr lang="en-US" dirty="0" smtClean="0"/>
              <a:t>Do not score the responses on the pre-assessment.  Research shows that students will focus on  the score  and other students scores rather than the math.</a:t>
            </a:r>
          </a:p>
          <a:p>
            <a:r>
              <a:rPr lang="en-US" dirty="0" smtClean="0"/>
              <a:t>To move learning forward you will summarize their difficulties as a list of questions. </a:t>
            </a:r>
          </a:p>
          <a:p>
            <a:endParaRPr lang="en-US" dirty="0"/>
          </a:p>
        </p:txBody>
      </p:sp>
      <p:sp>
        <p:nvSpPr>
          <p:cNvPr id="2" name="Footer Placeholder 1"/>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10965758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Students’ responses</a:t>
            </a:r>
            <a:endParaRPr lang="en-US" dirty="0"/>
          </a:p>
        </p:txBody>
      </p:sp>
      <p:pic>
        <p:nvPicPr>
          <p:cNvPr id="12290" name="Picture 2"/>
          <p:cNvPicPr>
            <a:picLocks noGrp="1" noChangeAspect="1" noChangeArrowheads="1"/>
          </p:cNvPicPr>
          <p:nvPr>
            <p:ph idx="1"/>
          </p:nvPr>
        </p:nvPicPr>
        <p:blipFill>
          <a:blip r:embed="rId2" cstate="print"/>
          <a:srcRect/>
          <a:stretch>
            <a:fillRect/>
          </a:stretch>
        </p:blipFill>
        <p:spPr bwMode="auto">
          <a:xfrm>
            <a:off x="1905000" y="1600201"/>
            <a:ext cx="8600182" cy="3204601"/>
          </a:xfrm>
          <a:prstGeom prst="rect">
            <a:avLst/>
          </a:prstGeom>
          <a:noFill/>
          <a:ln w="9525">
            <a:noFill/>
            <a:miter lim="800000"/>
            <a:headEnd/>
            <a:tailEnd/>
          </a:ln>
        </p:spPr>
      </p:pic>
      <p:sp>
        <p:nvSpPr>
          <p:cNvPr id="5" name="TextBox 4"/>
          <p:cNvSpPr txBox="1"/>
          <p:nvPr/>
        </p:nvSpPr>
        <p:spPr>
          <a:xfrm>
            <a:off x="8153400" y="5562600"/>
            <a:ext cx="413896" cy="369332"/>
          </a:xfrm>
          <a:prstGeom prst="rect">
            <a:avLst/>
          </a:prstGeom>
          <a:noFill/>
        </p:spPr>
        <p:txBody>
          <a:bodyPr wrap="none" rtlCol="0">
            <a:spAutoFit/>
          </a:bodyPr>
          <a:lstStyle/>
          <a:p>
            <a:r>
              <a:rPr lang="en-US" dirty="0"/>
              <a:t>T3</a:t>
            </a:r>
          </a:p>
        </p:txBody>
      </p:sp>
      <p:sp>
        <p:nvSpPr>
          <p:cNvPr id="3" name="Footer Placeholder 2"/>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31488570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about PARCC?  How does it align with MDC?</a:t>
            </a:r>
            <a:endParaRPr lang="en-US" dirty="0"/>
          </a:p>
        </p:txBody>
      </p:sp>
      <p:pic>
        <p:nvPicPr>
          <p:cNvPr id="17410" name="Picture 2"/>
          <p:cNvPicPr>
            <a:picLocks noGrp="1" noChangeAspect="1" noChangeArrowheads="1"/>
          </p:cNvPicPr>
          <p:nvPr>
            <p:ph idx="1"/>
          </p:nvPr>
        </p:nvPicPr>
        <p:blipFill>
          <a:blip r:embed="rId3" cstate="print"/>
          <a:srcRect/>
          <a:stretch>
            <a:fillRect/>
          </a:stretch>
        </p:blipFill>
        <p:spPr bwMode="auto">
          <a:xfrm>
            <a:off x="780310" y="2024063"/>
            <a:ext cx="10631379" cy="4248149"/>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1981668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1558925" y="738187"/>
            <a:ext cx="9271000" cy="56134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3279064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1976438" y="180975"/>
            <a:ext cx="8257463" cy="6096000"/>
          </a:xfrm>
          <a:prstGeom prst="rect">
            <a:avLst/>
          </a:prstGeom>
          <a:noFill/>
          <a:ln w="9525">
            <a:noFill/>
            <a:miter lim="800000"/>
            <a:headEnd/>
            <a:tailEnd/>
          </a:ln>
        </p:spPr>
      </p:pic>
      <p:sp>
        <p:nvSpPr>
          <p:cNvPr id="2" name="TextBox 1"/>
          <p:cNvSpPr txBox="1"/>
          <p:nvPr/>
        </p:nvSpPr>
        <p:spPr>
          <a:xfrm>
            <a:off x="7972425" y="6276975"/>
            <a:ext cx="4029075" cy="369332"/>
          </a:xfrm>
          <a:prstGeom prst="rect">
            <a:avLst/>
          </a:prstGeom>
          <a:noFill/>
        </p:spPr>
        <p:txBody>
          <a:bodyPr wrap="square" rtlCol="0">
            <a:spAutoFit/>
          </a:bodyPr>
          <a:lstStyle/>
          <a:p>
            <a:r>
              <a:rPr lang="en-US" dirty="0" smtClean="0"/>
              <a:t>Resource: MAP Teacher Guide</a:t>
            </a:r>
            <a:endParaRPr lang="en-US" dirty="0"/>
          </a:p>
        </p:txBody>
      </p:sp>
      <p:sp>
        <p:nvSpPr>
          <p:cNvPr id="3" name="Footer Placeholder 2"/>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21216057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MDC Training</a:t>
            </a:r>
            <a:endParaRPr lang="en-US" dirty="0"/>
          </a:p>
        </p:txBody>
      </p:sp>
      <p:sp>
        <p:nvSpPr>
          <p:cNvPr id="5" name="Content Placeholder 4"/>
          <p:cNvSpPr>
            <a:spLocks noGrp="1"/>
          </p:cNvSpPr>
          <p:nvPr>
            <p:ph sz="half" idx="1"/>
          </p:nvPr>
        </p:nvSpPr>
        <p:spPr>
          <a:xfrm>
            <a:off x="838200" y="1539871"/>
            <a:ext cx="5181600" cy="4351338"/>
          </a:xfrm>
        </p:spPr>
        <p:txBody>
          <a:bodyPr>
            <a:normAutofit fontScale="92500"/>
          </a:bodyPr>
          <a:lstStyle/>
          <a:p>
            <a:pPr marL="0" indent="0" algn="ctr">
              <a:buNone/>
            </a:pPr>
            <a:r>
              <a:rPr lang="en-US" dirty="0" smtClean="0"/>
              <a:t>Day 1</a:t>
            </a:r>
          </a:p>
          <a:p>
            <a:r>
              <a:rPr lang="en-US" dirty="0" smtClean="0"/>
              <a:t>Review of Formative Assessment</a:t>
            </a:r>
          </a:p>
          <a:p>
            <a:r>
              <a:rPr lang="en-US" dirty="0" smtClean="0"/>
              <a:t>What is MDC?</a:t>
            </a:r>
          </a:p>
          <a:p>
            <a:r>
              <a:rPr lang="en-US" dirty="0" smtClean="0"/>
              <a:t>Complete Concept Development as a large group</a:t>
            </a:r>
          </a:p>
          <a:p>
            <a:r>
              <a:rPr lang="en-US" dirty="0" smtClean="0"/>
              <a:t>Go through MDC Resources for lesson</a:t>
            </a:r>
          </a:p>
          <a:p>
            <a:r>
              <a:rPr lang="en-US" b="1" dirty="0" smtClean="0"/>
              <a:t>Complete Concept Development in Grade Level Groups.  Thinking like a student.</a:t>
            </a:r>
          </a:p>
          <a:p>
            <a:pPr algn="ctr"/>
            <a:endParaRPr lang="en-US" dirty="0" smtClean="0"/>
          </a:p>
          <a:p>
            <a:endParaRPr lang="en-US" dirty="0"/>
          </a:p>
        </p:txBody>
      </p:sp>
      <p:sp>
        <p:nvSpPr>
          <p:cNvPr id="6" name="Content Placeholder 5"/>
          <p:cNvSpPr>
            <a:spLocks noGrp="1"/>
          </p:cNvSpPr>
          <p:nvPr>
            <p:ph sz="half" idx="2"/>
          </p:nvPr>
        </p:nvSpPr>
        <p:spPr>
          <a:xfrm>
            <a:off x="6172200" y="1539871"/>
            <a:ext cx="5181600" cy="4351338"/>
          </a:xfrm>
        </p:spPr>
        <p:txBody>
          <a:bodyPr>
            <a:normAutofit fontScale="92500"/>
          </a:bodyPr>
          <a:lstStyle/>
          <a:p>
            <a:pPr algn="ctr"/>
            <a:r>
              <a:rPr lang="en-US" dirty="0" smtClean="0"/>
              <a:t>Day 2</a:t>
            </a:r>
          </a:p>
          <a:p>
            <a:r>
              <a:rPr lang="en-US" dirty="0" smtClean="0"/>
              <a:t>Review Formative Assessment</a:t>
            </a:r>
          </a:p>
          <a:p>
            <a:r>
              <a:rPr lang="en-US" dirty="0" smtClean="0"/>
              <a:t>Review Format of Concept Development Lesson</a:t>
            </a:r>
          </a:p>
          <a:p>
            <a:r>
              <a:rPr lang="en-US" dirty="0" smtClean="0"/>
              <a:t>Complete Problem Solving Lesson</a:t>
            </a:r>
          </a:p>
          <a:p>
            <a:r>
              <a:rPr lang="en-US" dirty="0"/>
              <a:t>Identifying student misconceptions and identify feedback that moves learning forward</a:t>
            </a:r>
          </a:p>
          <a:p>
            <a:r>
              <a:rPr lang="en-US" dirty="0"/>
              <a:t>Identify and plan a lesson to implement before</a:t>
            </a:r>
          </a:p>
          <a:p>
            <a:pPr algn="ctr"/>
            <a:endParaRPr lang="en-US" dirty="0"/>
          </a:p>
        </p:txBody>
      </p:sp>
      <p:grpSp>
        <p:nvGrpSpPr>
          <p:cNvPr id="7" name="Group 6"/>
          <p:cNvGrpSpPr/>
          <p:nvPr/>
        </p:nvGrpSpPr>
        <p:grpSpPr>
          <a:xfrm>
            <a:off x="628650" y="6176963"/>
            <a:ext cx="10858500" cy="397908"/>
            <a:chOff x="628650" y="6176963"/>
            <a:chExt cx="10858500" cy="397908"/>
          </a:xfrm>
        </p:grpSpPr>
        <p:sp>
          <p:nvSpPr>
            <p:cNvPr id="8" name="TextBox 7"/>
            <p:cNvSpPr txBox="1"/>
            <p:nvPr/>
          </p:nvSpPr>
          <p:spPr>
            <a:xfrm>
              <a:off x="628650" y="6176963"/>
              <a:ext cx="5391150" cy="369332"/>
            </a:xfrm>
            <a:prstGeom prst="rect">
              <a:avLst/>
            </a:prstGeom>
            <a:noFill/>
          </p:spPr>
          <p:txBody>
            <a:bodyPr wrap="square" rtlCol="0">
              <a:spAutoFit/>
            </a:bodyPr>
            <a:lstStyle/>
            <a:p>
              <a:pPr algn="ctr"/>
              <a:r>
                <a:rPr lang="en-US" dirty="0" smtClean="0"/>
                <a:t>Resource:  MDC Training Day 1</a:t>
              </a:r>
              <a:endParaRPr lang="en-US" dirty="0"/>
            </a:p>
          </p:txBody>
        </p:sp>
        <p:sp>
          <p:nvSpPr>
            <p:cNvPr id="9" name="TextBox 8"/>
            <p:cNvSpPr txBox="1"/>
            <p:nvPr/>
          </p:nvSpPr>
          <p:spPr>
            <a:xfrm>
              <a:off x="6096000" y="6205539"/>
              <a:ext cx="5391150" cy="369332"/>
            </a:xfrm>
            <a:prstGeom prst="rect">
              <a:avLst/>
            </a:prstGeom>
            <a:noFill/>
          </p:spPr>
          <p:txBody>
            <a:bodyPr wrap="square" rtlCol="0">
              <a:spAutoFit/>
            </a:bodyPr>
            <a:lstStyle/>
            <a:p>
              <a:pPr algn="ctr"/>
              <a:r>
                <a:rPr lang="en-US" dirty="0" smtClean="0"/>
                <a:t>Resource:  MDC Training Day 2</a:t>
              </a:r>
              <a:endParaRPr lang="en-US" dirty="0"/>
            </a:p>
          </p:txBody>
        </p:sp>
      </p:grpSp>
      <p:sp>
        <p:nvSpPr>
          <p:cNvPr id="2" name="Footer Placeholder 1"/>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27946886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sz="6000" dirty="0">
                <a:hlinkClick r:id="rId2"/>
              </a:rPr>
              <a:t>Math Design Collaborative Implementation</a:t>
            </a:r>
            <a:endParaRPr lang="en-US" sz="6000" dirty="0"/>
          </a:p>
        </p:txBody>
      </p:sp>
      <p:sp>
        <p:nvSpPr>
          <p:cNvPr id="2" name="TextBox 1"/>
          <p:cNvSpPr txBox="1"/>
          <p:nvPr/>
        </p:nvSpPr>
        <p:spPr>
          <a:xfrm>
            <a:off x="6757988" y="4600575"/>
            <a:ext cx="4957762" cy="923330"/>
          </a:xfrm>
          <a:prstGeom prst="rect">
            <a:avLst/>
          </a:prstGeom>
          <a:noFill/>
        </p:spPr>
        <p:txBody>
          <a:bodyPr wrap="square" rtlCol="0">
            <a:spAutoFit/>
          </a:bodyPr>
          <a:lstStyle/>
          <a:p>
            <a:r>
              <a:rPr lang="en-US" dirty="0" smtClean="0"/>
              <a:t>Source:  	     	     Making Mathematics Matter</a:t>
            </a:r>
          </a:p>
          <a:p>
            <a:pPr algn="r"/>
            <a:r>
              <a:rPr lang="en-US" dirty="0" smtClean="0"/>
              <a:t>Bill/Melinda Gates Foundation</a:t>
            </a:r>
          </a:p>
          <a:p>
            <a:pPr algn="r"/>
            <a:r>
              <a:rPr lang="en-US" dirty="0"/>
              <a:t>https://www.youtube.com/watch?v=ga1WZ14o1TI</a:t>
            </a:r>
          </a:p>
        </p:txBody>
      </p:sp>
      <p:sp>
        <p:nvSpPr>
          <p:cNvPr id="4" name="Footer Placeholder 3"/>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34485321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at Grade Specific Lesson</a:t>
            </a:r>
            <a:endParaRPr lang="en-US" dirty="0"/>
          </a:p>
        </p:txBody>
      </p:sp>
      <p:sp>
        <p:nvSpPr>
          <p:cNvPr id="3" name="Content Placeholder 2"/>
          <p:cNvSpPr>
            <a:spLocks noGrp="1"/>
          </p:cNvSpPr>
          <p:nvPr>
            <p:ph sz="half" idx="1"/>
          </p:nvPr>
        </p:nvSpPr>
        <p:spPr/>
        <p:txBody>
          <a:bodyPr>
            <a:normAutofit/>
          </a:bodyPr>
          <a:lstStyle/>
          <a:p>
            <a:pPr algn="ctr">
              <a:buNone/>
            </a:pPr>
            <a:r>
              <a:rPr lang="en-US" dirty="0" smtClean="0"/>
              <a:t>6</a:t>
            </a:r>
            <a:r>
              <a:rPr lang="en-US" baseline="30000" dirty="0" smtClean="0"/>
              <a:t>th</a:t>
            </a:r>
            <a:r>
              <a:rPr lang="en-US" dirty="0" smtClean="0"/>
              <a:t> Grade:</a:t>
            </a:r>
          </a:p>
          <a:p>
            <a:pPr algn="ctr">
              <a:buNone/>
            </a:pPr>
            <a:r>
              <a:rPr lang="en-US" b="1" dirty="0" smtClean="0"/>
              <a:t>Adding and Subtracting Directed Numbers</a:t>
            </a:r>
          </a:p>
          <a:p>
            <a:pPr algn="ctr">
              <a:buNone/>
            </a:pPr>
            <a:r>
              <a:rPr lang="en-US" dirty="0" smtClean="0"/>
              <a:t>7</a:t>
            </a:r>
            <a:r>
              <a:rPr lang="en-US" baseline="30000" dirty="0" smtClean="0"/>
              <a:t>th</a:t>
            </a:r>
            <a:r>
              <a:rPr lang="en-US" dirty="0" smtClean="0"/>
              <a:t> Grade: </a:t>
            </a:r>
          </a:p>
          <a:p>
            <a:pPr algn="ctr">
              <a:buNone/>
            </a:pPr>
            <a:r>
              <a:rPr lang="en-US" b="1" dirty="0"/>
              <a:t>Using Positive and Negative Numbers in Context</a:t>
            </a:r>
          </a:p>
          <a:p>
            <a:pPr algn="ctr">
              <a:buNone/>
            </a:pPr>
            <a:r>
              <a:rPr lang="en-US" dirty="0" smtClean="0"/>
              <a:t>8th Grade: </a:t>
            </a:r>
          </a:p>
          <a:p>
            <a:pPr algn="ctr">
              <a:buNone/>
            </a:pPr>
            <a:r>
              <a:rPr lang="en-US" b="1" dirty="0" smtClean="0"/>
              <a:t>Building </a:t>
            </a:r>
            <a:r>
              <a:rPr lang="en-US" b="1" dirty="0"/>
              <a:t>and Solving Linear Equations</a:t>
            </a:r>
            <a:r>
              <a:rPr lang="en-US" dirty="0" smtClean="0"/>
              <a:t>	</a:t>
            </a:r>
            <a:endParaRPr lang="en-US" dirty="0"/>
          </a:p>
        </p:txBody>
      </p:sp>
      <p:sp>
        <p:nvSpPr>
          <p:cNvPr id="4" name="Content Placeholder 3"/>
          <p:cNvSpPr>
            <a:spLocks noGrp="1"/>
          </p:cNvSpPr>
          <p:nvPr>
            <p:ph sz="half" idx="2"/>
          </p:nvPr>
        </p:nvSpPr>
        <p:spPr/>
        <p:txBody>
          <a:bodyPr>
            <a:normAutofit/>
          </a:bodyPr>
          <a:lstStyle/>
          <a:p>
            <a:pPr algn="ctr">
              <a:buNone/>
            </a:pPr>
            <a:r>
              <a:rPr lang="en-US" dirty="0"/>
              <a:t>Algebra I:  </a:t>
            </a:r>
            <a:endParaRPr lang="en-US" dirty="0" smtClean="0"/>
          </a:p>
          <a:p>
            <a:pPr algn="ctr">
              <a:buNone/>
            </a:pPr>
            <a:r>
              <a:rPr lang="en-US" b="1" dirty="0" smtClean="0"/>
              <a:t>Solving </a:t>
            </a:r>
            <a:r>
              <a:rPr lang="en-US" b="1" dirty="0"/>
              <a:t>Linear Equations in Two </a:t>
            </a:r>
            <a:r>
              <a:rPr lang="en-US" b="1" dirty="0" smtClean="0"/>
              <a:t>Variables</a:t>
            </a:r>
            <a:endParaRPr lang="en-US" sz="1000" b="1" dirty="0" smtClean="0"/>
          </a:p>
          <a:p>
            <a:pPr algn="ctr">
              <a:buNone/>
            </a:pPr>
            <a:endParaRPr lang="en-US" sz="1000" dirty="0"/>
          </a:p>
          <a:p>
            <a:pPr algn="ctr">
              <a:buNone/>
            </a:pPr>
            <a:r>
              <a:rPr lang="en-US" dirty="0"/>
              <a:t>Geometry:  </a:t>
            </a:r>
            <a:endParaRPr lang="en-US" dirty="0" smtClean="0"/>
          </a:p>
          <a:p>
            <a:pPr algn="ctr">
              <a:buNone/>
            </a:pPr>
            <a:r>
              <a:rPr lang="en-US" b="1" dirty="0" smtClean="0"/>
              <a:t>Sorting </a:t>
            </a:r>
            <a:r>
              <a:rPr lang="en-US" b="1" dirty="0"/>
              <a:t>Equations of Circles 2</a:t>
            </a:r>
          </a:p>
          <a:p>
            <a:pPr algn="ctr">
              <a:buNone/>
            </a:pPr>
            <a:endParaRPr lang="en-US" sz="1000" dirty="0"/>
          </a:p>
          <a:p>
            <a:pPr algn="ctr">
              <a:buNone/>
            </a:pPr>
            <a:r>
              <a:rPr lang="en-US" dirty="0"/>
              <a:t>Algebra II: </a:t>
            </a:r>
            <a:endParaRPr lang="en-US" dirty="0" smtClean="0"/>
          </a:p>
          <a:p>
            <a:pPr algn="ctr">
              <a:buNone/>
            </a:pPr>
            <a:r>
              <a:rPr lang="en-US" dirty="0" smtClean="0"/>
              <a:t> </a:t>
            </a:r>
            <a:r>
              <a:rPr lang="en-US" b="1" dirty="0" smtClean="0"/>
              <a:t>Representing Polynomials Graphically</a:t>
            </a:r>
            <a:endParaRPr lang="en-US" b="1" dirty="0"/>
          </a:p>
          <a:p>
            <a:pPr marL="0" indent="0">
              <a:buNone/>
            </a:pPr>
            <a:endParaRPr lang="en-US" dirty="0"/>
          </a:p>
        </p:txBody>
      </p:sp>
      <p:sp>
        <p:nvSpPr>
          <p:cNvPr id="5" name="Footer Placeholder 4"/>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33512298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Familiarize Yourself with the Lesson</a:t>
            </a:r>
            <a:endParaRPr lang="en-US" dirty="0"/>
          </a:p>
        </p:txBody>
      </p:sp>
      <p:sp>
        <p:nvSpPr>
          <p:cNvPr id="3" name="Content Placeholder 2"/>
          <p:cNvSpPr>
            <a:spLocks noGrp="1"/>
          </p:cNvSpPr>
          <p:nvPr>
            <p:ph idx="1"/>
          </p:nvPr>
        </p:nvSpPr>
        <p:spPr/>
        <p:txBody>
          <a:bodyPr>
            <a:normAutofit/>
          </a:bodyPr>
          <a:lstStyle/>
          <a:p>
            <a:pPr marL="514350" indent="-514350">
              <a:buAutoNum type="arabicParenR"/>
            </a:pPr>
            <a:r>
              <a:rPr lang="en-US" dirty="0" smtClean="0"/>
              <a:t>Do the pre-assessment.</a:t>
            </a:r>
          </a:p>
          <a:p>
            <a:pPr marL="514350" indent="-514350">
              <a:buAutoNum type="arabicParenR"/>
            </a:pPr>
            <a:r>
              <a:rPr lang="en-US" dirty="0" smtClean="0"/>
              <a:t>Identify the Obstacles, Misconceptions and Gaps (OMG’s) of the pre-assessment.</a:t>
            </a:r>
          </a:p>
          <a:p>
            <a:pPr marL="514350" indent="-514350">
              <a:buAutoNum type="arabicParenR" startAt="3"/>
            </a:pPr>
            <a:r>
              <a:rPr lang="en-US" dirty="0" smtClean="0"/>
              <a:t>Read </a:t>
            </a:r>
            <a:r>
              <a:rPr lang="en-US" dirty="0"/>
              <a:t>the lesson plan through carefully, working </a:t>
            </a:r>
            <a:r>
              <a:rPr lang="en-US" dirty="0" smtClean="0"/>
              <a:t>  the </a:t>
            </a:r>
            <a:r>
              <a:rPr lang="en-US" dirty="0"/>
              <a:t>tasks and visualizing the sequence </a:t>
            </a:r>
            <a:r>
              <a:rPr lang="en-US" dirty="0" smtClean="0"/>
              <a:t>of activities </a:t>
            </a:r>
            <a:r>
              <a:rPr lang="en-US" dirty="0"/>
              <a:t>for your students. Again, anticipate the different approaches students may take and </a:t>
            </a:r>
            <a:r>
              <a:rPr lang="en-US" dirty="0" smtClean="0"/>
              <a:t>the difficulties </a:t>
            </a:r>
            <a:r>
              <a:rPr lang="en-US" dirty="0"/>
              <a:t>they will encounter</a:t>
            </a:r>
            <a:r>
              <a:rPr lang="en-US" dirty="0" smtClean="0"/>
              <a:t>. Also Identify the OMG’s of the lesson.</a:t>
            </a:r>
          </a:p>
        </p:txBody>
      </p:sp>
      <p:sp>
        <p:nvSpPr>
          <p:cNvPr id="4" name="TextBox 3"/>
          <p:cNvSpPr txBox="1"/>
          <p:nvPr/>
        </p:nvSpPr>
        <p:spPr>
          <a:xfrm>
            <a:off x="7772400" y="5857875"/>
            <a:ext cx="3743325" cy="369332"/>
          </a:xfrm>
          <a:prstGeom prst="rect">
            <a:avLst/>
          </a:prstGeom>
          <a:noFill/>
        </p:spPr>
        <p:txBody>
          <a:bodyPr wrap="square" rtlCol="0">
            <a:spAutoFit/>
          </a:bodyPr>
          <a:lstStyle/>
          <a:p>
            <a:r>
              <a:rPr lang="en-US" dirty="0" smtClean="0"/>
              <a:t>Resource:  Lesson Worksheet</a:t>
            </a:r>
            <a:endParaRPr lang="en-US" dirty="0"/>
          </a:p>
        </p:txBody>
      </p:sp>
      <p:sp>
        <p:nvSpPr>
          <p:cNvPr id="5" name="Footer Placeholder 4"/>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6587150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After Familiarizing Yourself with Lesson</a:t>
            </a:r>
            <a:endParaRPr lang="en-US" dirty="0"/>
          </a:p>
        </p:txBody>
      </p:sp>
      <p:sp>
        <p:nvSpPr>
          <p:cNvPr id="3" name="Content Placeholder 2"/>
          <p:cNvSpPr>
            <a:spLocks noGrp="1"/>
          </p:cNvSpPr>
          <p:nvPr>
            <p:ph idx="1"/>
          </p:nvPr>
        </p:nvSpPr>
        <p:spPr/>
        <p:txBody>
          <a:bodyPr>
            <a:normAutofit/>
          </a:bodyPr>
          <a:lstStyle/>
          <a:p>
            <a:pPr marL="514350" indent="-514350">
              <a:buNone/>
            </a:pPr>
            <a:r>
              <a:rPr lang="en-US" dirty="0" smtClean="0"/>
              <a:t>3)  What are the big mathematical ideas of the lesson?</a:t>
            </a:r>
          </a:p>
          <a:p>
            <a:pPr marL="514350" indent="-514350">
              <a:buNone/>
            </a:pPr>
            <a:r>
              <a:rPr lang="en-US" dirty="0" smtClean="0"/>
              <a:t>4)  What might be conceptually difficult? What ideas will need emphasis through questioning?</a:t>
            </a:r>
          </a:p>
          <a:p>
            <a:pPr marL="514350" indent="-514350">
              <a:buNone/>
            </a:pPr>
            <a:r>
              <a:rPr lang="en-US" dirty="0" smtClean="0"/>
              <a:t>5)  What type of questions can I ask my students to help them with the OMG’s of the pre-assessment and the lesson? You can look at the suggested questions in the lesson plan.</a:t>
            </a:r>
          </a:p>
          <a:p>
            <a:pPr marL="514350" indent="-514350">
              <a:buAutoNum type="arabicParenR" startAt="6"/>
            </a:pPr>
            <a:r>
              <a:rPr lang="en-US" dirty="0" smtClean="0"/>
              <a:t>What </a:t>
            </a:r>
            <a:r>
              <a:rPr lang="en-US" dirty="0"/>
              <a:t>questions might students ask? How will I respond and/or deal with these</a:t>
            </a:r>
            <a:r>
              <a:rPr lang="en-US" dirty="0" smtClean="0"/>
              <a:t>?</a:t>
            </a:r>
          </a:p>
          <a:p>
            <a:pPr marL="514350" indent="-514350">
              <a:buAutoNum type="arabicParenR" startAt="6"/>
            </a:pPr>
            <a:endParaRPr lang="en-US" dirty="0"/>
          </a:p>
          <a:p>
            <a:pPr marL="0" indent="0" algn="r">
              <a:buNone/>
            </a:pPr>
            <a:endParaRPr lang="en-US" dirty="0"/>
          </a:p>
        </p:txBody>
      </p:sp>
      <p:sp>
        <p:nvSpPr>
          <p:cNvPr id="4" name="TextBox 3"/>
          <p:cNvSpPr txBox="1"/>
          <p:nvPr/>
        </p:nvSpPr>
        <p:spPr>
          <a:xfrm>
            <a:off x="7772400" y="5857875"/>
            <a:ext cx="3743325" cy="369332"/>
          </a:xfrm>
          <a:prstGeom prst="rect">
            <a:avLst/>
          </a:prstGeom>
          <a:noFill/>
        </p:spPr>
        <p:txBody>
          <a:bodyPr wrap="square" rtlCol="0">
            <a:spAutoFit/>
          </a:bodyPr>
          <a:lstStyle/>
          <a:p>
            <a:r>
              <a:rPr lang="en-US" dirty="0" smtClean="0"/>
              <a:t>Resource:  Lesson Worksheet</a:t>
            </a:r>
            <a:endParaRPr lang="en-US" dirty="0"/>
          </a:p>
        </p:txBody>
      </p:sp>
      <p:sp>
        <p:nvSpPr>
          <p:cNvPr id="5" name="Footer Placeholder 4"/>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2031647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What is Mathematics Design Collaborative?</a:t>
            </a:r>
            <a:endParaRPr lang="en-US" dirty="0"/>
          </a:p>
        </p:txBody>
      </p:sp>
      <p:sp>
        <p:nvSpPr>
          <p:cNvPr id="4" name="Content Placeholder 3"/>
          <p:cNvSpPr>
            <a:spLocks noGrp="1"/>
          </p:cNvSpPr>
          <p:nvPr>
            <p:ph idx="1"/>
          </p:nvPr>
        </p:nvSpPr>
        <p:spPr/>
        <p:txBody>
          <a:bodyPr>
            <a:normAutofit/>
          </a:bodyPr>
          <a:lstStyle/>
          <a:p>
            <a:pPr>
              <a:buNone/>
            </a:pPr>
            <a:r>
              <a:rPr lang="en-US" dirty="0" smtClean="0"/>
              <a:t>	</a:t>
            </a:r>
            <a:r>
              <a:rPr lang="en-US" sz="4000" dirty="0"/>
              <a:t>The Mathematics Design Collaborative (MDC)  are lessons or tasks that aims to bring to life the Common Core State Standards (CCSSM) in a way that will help teachers and their students turn their aspirations for achieving them into classroom realities. </a:t>
            </a:r>
          </a:p>
        </p:txBody>
      </p:sp>
      <p:sp>
        <p:nvSpPr>
          <p:cNvPr id="2" name="Footer Placeholder 1"/>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47835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After Familiarizing Yourself with Lesson</a:t>
            </a:r>
            <a:endParaRPr lang="en-US" dirty="0"/>
          </a:p>
        </p:txBody>
      </p:sp>
      <p:sp>
        <p:nvSpPr>
          <p:cNvPr id="3" name="Content Placeholder 2"/>
          <p:cNvSpPr>
            <a:spLocks noGrp="1"/>
          </p:cNvSpPr>
          <p:nvPr>
            <p:ph idx="1"/>
          </p:nvPr>
        </p:nvSpPr>
        <p:spPr/>
        <p:txBody>
          <a:bodyPr/>
          <a:lstStyle/>
          <a:p>
            <a:pPr>
              <a:buNone/>
            </a:pPr>
            <a:r>
              <a:rPr lang="en-US" dirty="0"/>
              <a:t>7</a:t>
            </a:r>
            <a:r>
              <a:rPr lang="en-US" dirty="0" smtClean="0"/>
              <a:t>) </a:t>
            </a:r>
            <a:r>
              <a:rPr lang="en-US" dirty="0"/>
              <a:t>What are the different strategies students may use</a:t>
            </a:r>
            <a:r>
              <a:rPr lang="en-US" dirty="0" smtClean="0"/>
              <a:t>?</a:t>
            </a:r>
          </a:p>
          <a:p>
            <a:pPr>
              <a:buNone/>
            </a:pPr>
            <a:r>
              <a:rPr lang="en-US" dirty="0"/>
              <a:t>8</a:t>
            </a:r>
            <a:r>
              <a:rPr lang="en-US" dirty="0" smtClean="0"/>
              <a:t>) </a:t>
            </a:r>
            <a:r>
              <a:rPr lang="en-US" dirty="0"/>
              <a:t>What kinds of question might I ask students that are stuck, or are using an incorrect strategy etc</a:t>
            </a:r>
            <a:r>
              <a:rPr lang="en-US" dirty="0" smtClean="0"/>
              <a:t>.?</a:t>
            </a:r>
          </a:p>
          <a:p>
            <a:pPr>
              <a:buNone/>
            </a:pPr>
            <a:r>
              <a:rPr lang="en-US" dirty="0" smtClean="0"/>
              <a:t>9) </a:t>
            </a:r>
            <a:r>
              <a:rPr lang="en-US" dirty="0"/>
              <a:t>How can student-to-student discussion of the mathematics be encouraged?</a:t>
            </a:r>
          </a:p>
        </p:txBody>
      </p:sp>
      <p:sp>
        <p:nvSpPr>
          <p:cNvPr id="4" name="TextBox 3"/>
          <p:cNvSpPr txBox="1"/>
          <p:nvPr/>
        </p:nvSpPr>
        <p:spPr>
          <a:xfrm>
            <a:off x="7772400" y="5857875"/>
            <a:ext cx="3743325" cy="369332"/>
          </a:xfrm>
          <a:prstGeom prst="rect">
            <a:avLst/>
          </a:prstGeom>
          <a:noFill/>
        </p:spPr>
        <p:txBody>
          <a:bodyPr wrap="square" rtlCol="0">
            <a:spAutoFit/>
          </a:bodyPr>
          <a:lstStyle/>
          <a:p>
            <a:r>
              <a:rPr lang="en-US" dirty="0" smtClean="0"/>
              <a:t>Resource:  Lesson Worksheet</a:t>
            </a:r>
            <a:endParaRPr lang="en-US" dirty="0"/>
          </a:p>
        </p:txBody>
      </p:sp>
      <p:sp>
        <p:nvSpPr>
          <p:cNvPr id="5" name="Footer Placeholder 4"/>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7457689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20775"/>
          </a:xfrm>
        </p:spPr>
        <p:txBody>
          <a:bodyPr>
            <a:normAutofit fontScale="90000"/>
          </a:bodyPr>
          <a:lstStyle/>
          <a:p>
            <a:r>
              <a:rPr lang="en-US" dirty="0" smtClean="0"/>
              <a:t>Completing Pre-Assessment for </a:t>
            </a:r>
            <a:br>
              <a:rPr lang="en-US" dirty="0" smtClean="0"/>
            </a:br>
            <a:r>
              <a:rPr lang="en-US" dirty="0" smtClean="0"/>
              <a:t>Problem Solving Lesson</a:t>
            </a:r>
            <a:endParaRPr lang="en-US" dirty="0"/>
          </a:p>
        </p:txBody>
      </p:sp>
      <p:sp>
        <p:nvSpPr>
          <p:cNvPr id="3" name="Content Placeholder 2"/>
          <p:cNvSpPr>
            <a:spLocks noGrp="1"/>
          </p:cNvSpPr>
          <p:nvPr>
            <p:ph sz="half" idx="1"/>
          </p:nvPr>
        </p:nvSpPr>
        <p:spPr>
          <a:xfrm>
            <a:off x="838200" y="1485900"/>
            <a:ext cx="5181600" cy="4691063"/>
          </a:xfrm>
        </p:spPr>
        <p:txBody>
          <a:bodyPr/>
          <a:lstStyle/>
          <a:p>
            <a:r>
              <a:rPr lang="en-US" dirty="0" smtClean="0"/>
              <a:t>Modeling Population Growth:  Having Kittens</a:t>
            </a:r>
          </a:p>
          <a:p>
            <a:pPr marL="0" indent="0">
              <a:buNone/>
            </a:pPr>
            <a:endParaRPr lang="en-US" dirty="0" smtClean="0"/>
          </a:p>
        </p:txBody>
      </p:sp>
      <p:sp>
        <p:nvSpPr>
          <p:cNvPr id="4" name="Content Placeholder 3"/>
          <p:cNvSpPr>
            <a:spLocks noGrp="1"/>
          </p:cNvSpPr>
          <p:nvPr>
            <p:ph sz="half" idx="2"/>
          </p:nvPr>
        </p:nvSpPr>
        <p:spPr>
          <a:xfrm>
            <a:off x="6172200" y="1485900"/>
            <a:ext cx="5181600" cy="4691063"/>
          </a:xfrm>
        </p:spPr>
        <p:txBody>
          <a:bodyPr/>
          <a:lstStyle/>
          <a:p>
            <a:r>
              <a:rPr lang="en-US" dirty="0"/>
              <a:t>Generalizing Patterns:  Table Tiles</a:t>
            </a:r>
          </a:p>
          <a:p>
            <a:endParaRPr lang="en-US" dirty="0"/>
          </a:p>
        </p:txBody>
      </p:sp>
      <p:pic>
        <p:nvPicPr>
          <p:cNvPr id="5" name="Picture 4"/>
          <p:cNvPicPr>
            <a:picLocks noChangeAspect="1"/>
          </p:cNvPicPr>
          <p:nvPr/>
        </p:nvPicPr>
        <p:blipFill>
          <a:blip r:embed="rId2" cstate="print"/>
          <a:stretch>
            <a:fillRect/>
          </a:stretch>
        </p:blipFill>
        <p:spPr>
          <a:xfrm>
            <a:off x="6721799" y="2297179"/>
            <a:ext cx="4479602" cy="4560821"/>
          </a:xfrm>
          <a:prstGeom prst="rect">
            <a:avLst/>
          </a:prstGeom>
        </p:spPr>
      </p:pic>
      <p:pic>
        <p:nvPicPr>
          <p:cNvPr id="6" name="Picture 5"/>
          <p:cNvPicPr>
            <a:picLocks noChangeAspect="1"/>
          </p:cNvPicPr>
          <p:nvPr/>
        </p:nvPicPr>
        <p:blipFill>
          <a:blip r:embed="rId3" cstate="print"/>
          <a:stretch>
            <a:fillRect/>
          </a:stretch>
        </p:blipFill>
        <p:spPr>
          <a:xfrm>
            <a:off x="1242916" y="2297179"/>
            <a:ext cx="3868204" cy="4503442"/>
          </a:xfrm>
          <a:prstGeom prst="rect">
            <a:avLst/>
          </a:prstGeom>
        </p:spPr>
      </p:pic>
      <p:sp>
        <p:nvSpPr>
          <p:cNvPr id="7" name="Footer Placeholder 6"/>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25698338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5950" y="77451"/>
            <a:ext cx="8629650" cy="1877437"/>
          </a:xfrm>
          <a:prstGeom prst="rect">
            <a:avLst/>
          </a:prstGeom>
          <a:noFill/>
        </p:spPr>
        <p:txBody>
          <a:bodyPr wrap="square" rtlCol="0">
            <a:spAutoFit/>
          </a:bodyPr>
          <a:lstStyle/>
          <a:p>
            <a:r>
              <a:rPr lang="en-US" sz="4400" b="1" dirty="0">
                <a:solidFill>
                  <a:srgbClr val="0D2D5C"/>
                </a:solidFill>
                <a:latin typeface="+mj-lt"/>
              </a:rPr>
              <a:t>Pre-lesson assessment task</a:t>
            </a:r>
            <a:endParaRPr lang="en-US" sz="2800" b="1" dirty="0">
              <a:solidFill>
                <a:srgbClr val="0D2D5C"/>
              </a:solidFill>
              <a:latin typeface="+mj-lt"/>
            </a:endParaRPr>
          </a:p>
          <a:p>
            <a:r>
              <a:rPr lang="en-US" sz="2800" b="1" dirty="0">
                <a:solidFill>
                  <a:srgbClr val="0D2D5C"/>
                </a:solidFill>
                <a:latin typeface="+mj-lt"/>
              </a:rPr>
              <a:t>Student instructions</a:t>
            </a:r>
          </a:p>
          <a:p>
            <a:endParaRPr lang="en-US" sz="4400" b="1" dirty="0">
              <a:solidFill>
                <a:srgbClr val="0D2D5C"/>
              </a:solidFill>
              <a:latin typeface="+mj-lt"/>
            </a:endParaRPr>
          </a:p>
        </p:txBody>
      </p:sp>
      <p:sp>
        <p:nvSpPr>
          <p:cNvPr id="6" name="Rectangle 5"/>
          <p:cNvSpPr/>
          <p:nvPr/>
        </p:nvSpPr>
        <p:spPr>
          <a:xfrm>
            <a:off x="771525" y="1243013"/>
            <a:ext cx="11001375" cy="5570756"/>
          </a:xfrm>
          <a:prstGeom prst="rect">
            <a:avLst/>
          </a:prstGeom>
        </p:spPr>
        <p:txBody>
          <a:bodyPr wrap="square">
            <a:spAutoFit/>
          </a:bodyPr>
          <a:lstStyle/>
          <a:p>
            <a:pPr marL="285750" indent="-285750">
              <a:buFont typeface="Arial" panose="020B0604020202020204" pitchFamily="34" charset="0"/>
              <a:buChar char="•"/>
            </a:pPr>
            <a:r>
              <a:rPr lang="en-US" sz="2600" dirty="0" smtClean="0">
                <a:solidFill>
                  <a:schemeClr val="bg1">
                    <a:lumMod val="10000"/>
                  </a:schemeClr>
                </a:solidFill>
                <a:latin typeface="+mj-lt"/>
              </a:rPr>
              <a:t>Work on this task completely on your own (without help from me or from your fellow students). </a:t>
            </a:r>
          </a:p>
          <a:p>
            <a:endParaRPr lang="en-US" sz="2600" dirty="0" smtClean="0">
              <a:solidFill>
                <a:schemeClr val="bg1">
                  <a:lumMod val="10000"/>
                </a:schemeClr>
              </a:solidFill>
              <a:latin typeface="+mj-lt"/>
            </a:endParaRPr>
          </a:p>
          <a:p>
            <a:pPr marL="285750" indent="-285750">
              <a:buFont typeface="Arial" panose="020B0604020202020204" pitchFamily="34" charset="0"/>
              <a:buChar char="•"/>
            </a:pPr>
            <a:r>
              <a:rPr lang="en-US" sz="2600" dirty="0" smtClean="0">
                <a:solidFill>
                  <a:schemeClr val="bg1">
                    <a:lumMod val="10000"/>
                  </a:schemeClr>
                </a:solidFill>
                <a:latin typeface="+mj-lt"/>
              </a:rPr>
              <a:t>I want to see how far you can go when presented with this problem. Expect to have to think about it.  Read the task, look for a starting point, and then go back and re-read the task.  Try to answer question/s as carefully as you can.</a:t>
            </a:r>
          </a:p>
          <a:p>
            <a:pPr marL="285750" indent="-285750">
              <a:buFont typeface="Arial" panose="020B0604020202020204" pitchFamily="34" charset="0"/>
              <a:buChar char="•"/>
            </a:pPr>
            <a:endParaRPr lang="en-US" sz="2600" dirty="0" smtClean="0">
              <a:solidFill>
                <a:schemeClr val="bg1">
                  <a:lumMod val="10000"/>
                </a:schemeClr>
              </a:solidFill>
              <a:latin typeface="+mj-lt"/>
            </a:endParaRPr>
          </a:p>
          <a:p>
            <a:pPr marL="285750" indent="-285750">
              <a:buFont typeface="Arial" panose="020B0604020202020204" pitchFamily="34" charset="0"/>
              <a:buChar char="•"/>
            </a:pPr>
            <a:r>
              <a:rPr lang="en-US" sz="2600" dirty="0" smtClean="0">
                <a:solidFill>
                  <a:schemeClr val="bg1">
                    <a:lumMod val="10000"/>
                  </a:schemeClr>
                </a:solidFill>
                <a:latin typeface="+mj-lt"/>
              </a:rPr>
              <a:t>This will not be graded.  It is designed to show me what issues might be impeding your learning and keeping you from higher test scores. </a:t>
            </a:r>
          </a:p>
          <a:p>
            <a:pPr marL="285750" indent="-285750">
              <a:buFont typeface="Arial" panose="020B0604020202020204" pitchFamily="34" charset="0"/>
              <a:buChar char="•"/>
            </a:pPr>
            <a:endParaRPr lang="en-US" sz="2600" dirty="0" smtClean="0">
              <a:solidFill>
                <a:schemeClr val="bg1">
                  <a:lumMod val="10000"/>
                </a:schemeClr>
              </a:solidFill>
              <a:latin typeface="+mj-lt"/>
            </a:endParaRPr>
          </a:p>
          <a:p>
            <a:pPr marL="285750" indent="-285750">
              <a:buFont typeface="Arial" panose="020B0604020202020204" pitchFamily="34" charset="0"/>
              <a:buChar char="•"/>
            </a:pPr>
            <a:r>
              <a:rPr lang="en-US" sz="2600" dirty="0" smtClean="0">
                <a:solidFill>
                  <a:schemeClr val="bg1">
                    <a:lumMod val="10000"/>
                  </a:schemeClr>
                </a:solidFill>
                <a:latin typeface="+mj-lt"/>
              </a:rPr>
              <a:t>Tomorrow we are going to do a lesson which will help you complete this task. </a:t>
            </a:r>
          </a:p>
          <a:p>
            <a:pPr marL="285750" indent="-285750">
              <a:buFont typeface="Arial" panose="020B0604020202020204" pitchFamily="34" charset="0"/>
              <a:buChar char="•"/>
            </a:pPr>
            <a:endParaRPr lang="en-US" sz="2600" dirty="0" smtClean="0">
              <a:solidFill>
                <a:schemeClr val="bg1">
                  <a:lumMod val="10000"/>
                </a:schemeClr>
              </a:solidFill>
              <a:latin typeface="+mj-lt"/>
            </a:endParaRPr>
          </a:p>
          <a:p>
            <a:pPr marL="285750" indent="-285750">
              <a:buFont typeface="Arial" panose="020B0604020202020204" pitchFamily="34" charset="0"/>
              <a:buChar char="•"/>
            </a:pPr>
            <a:r>
              <a:rPr lang="en-US" sz="2600" dirty="0" smtClean="0">
                <a:solidFill>
                  <a:schemeClr val="bg1">
                    <a:lumMod val="10000"/>
                  </a:schemeClr>
                </a:solidFill>
                <a:latin typeface="+mj-lt"/>
              </a:rPr>
              <a:t>Time: 15 minutes</a:t>
            </a:r>
          </a:p>
          <a:p>
            <a:endParaRPr lang="en-US" dirty="0">
              <a:solidFill>
                <a:schemeClr val="bg1">
                  <a:lumMod val="10000"/>
                </a:schemeClr>
              </a:solidFill>
            </a:endParaRPr>
          </a:p>
        </p:txBody>
      </p:sp>
      <p:sp>
        <p:nvSpPr>
          <p:cNvPr id="3" name="Footer Placeholder 2"/>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37737409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p:cTn id="21"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 calcmode="lin" valueType="num">
                                      <p:cBhvr>
                                        <p:cTn id="28"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6">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 calcmode="lin" valueType="num">
                                      <p:cBhvr>
                                        <p:cTn id="35"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6">
                                            <p:txEl>
                                              <p:pRg st="8" end="8"/>
                                            </p:txEl>
                                          </p:spTgt>
                                        </p:tgtEl>
                                        <p:attrNameLst>
                                          <p:attrName>ppt_h</p:attrName>
                                        </p:attrNameLst>
                                      </p:cBhvr>
                                      <p:tavLst>
                                        <p:tav tm="0">
                                          <p:val>
                                            <p:fltVal val="0"/>
                                          </p:val>
                                        </p:tav>
                                        <p:tav tm="100000">
                                          <p:val>
                                            <p:strVal val="#ppt_h"/>
                                          </p:val>
                                        </p:tav>
                                      </p:tavLst>
                                    </p:anim>
                                    <p:animEffect transition="in" filter="fade">
                                      <p:cBhvr>
                                        <p:cTn id="3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MDC Training Day 2</a:t>
            </a:r>
            <a:endParaRPr lang="en-US" dirty="0"/>
          </a:p>
        </p:txBody>
      </p:sp>
      <p:sp>
        <p:nvSpPr>
          <p:cNvPr id="4" name="Text Placeholder 3"/>
          <p:cNvSpPr>
            <a:spLocks noGrp="1"/>
          </p:cNvSpPr>
          <p:nvPr>
            <p:ph type="body" idx="1"/>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6131702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MDC Training</a:t>
            </a:r>
            <a:endParaRPr lang="en-US" dirty="0"/>
          </a:p>
        </p:txBody>
      </p:sp>
      <p:sp>
        <p:nvSpPr>
          <p:cNvPr id="5" name="Content Placeholder 4"/>
          <p:cNvSpPr>
            <a:spLocks noGrp="1"/>
          </p:cNvSpPr>
          <p:nvPr>
            <p:ph sz="half" idx="1"/>
          </p:nvPr>
        </p:nvSpPr>
        <p:spPr>
          <a:xfrm>
            <a:off x="838200" y="1539871"/>
            <a:ext cx="5181600" cy="4351338"/>
          </a:xfrm>
        </p:spPr>
        <p:txBody>
          <a:bodyPr>
            <a:normAutofit fontScale="92500"/>
          </a:bodyPr>
          <a:lstStyle/>
          <a:p>
            <a:pPr marL="0" indent="0" algn="ctr">
              <a:buNone/>
            </a:pPr>
            <a:r>
              <a:rPr lang="en-US" dirty="0" smtClean="0"/>
              <a:t>Day 1</a:t>
            </a:r>
          </a:p>
          <a:p>
            <a:r>
              <a:rPr lang="en-US" dirty="0" smtClean="0"/>
              <a:t>Review of Formative Assessment</a:t>
            </a:r>
          </a:p>
          <a:p>
            <a:r>
              <a:rPr lang="en-US" dirty="0" smtClean="0"/>
              <a:t>What is MDC?</a:t>
            </a:r>
          </a:p>
          <a:p>
            <a:r>
              <a:rPr lang="en-US" dirty="0" smtClean="0"/>
              <a:t>Complete Concept Development as a large group</a:t>
            </a:r>
          </a:p>
          <a:p>
            <a:r>
              <a:rPr lang="en-US" dirty="0" smtClean="0"/>
              <a:t>Go through MDC Resources for lesson</a:t>
            </a:r>
          </a:p>
          <a:p>
            <a:r>
              <a:rPr lang="en-US" dirty="0" smtClean="0"/>
              <a:t>Complete Concept Development in Grade Level Groups.  Thinking like a student.</a:t>
            </a:r>
          </a:p>
          <a:p>
            <a:pPr algn="ctr"/>
            <a:endParaRPr lang="en-US" dirty="0" smtClean="0"/>
          </a:p>
          <a:p>
            <a:endParaRPr lang="en-US" dirty="0"/>
          </a:p>
        </p:txBody>
      </p:sp>
      <p:sp>
        <p:nvSpPr>
          <p:cNvPr id="6" name="Content Placeholder 5"/>
          <p:cNvSpPr>
            <a:spLocks noGrp="1"/>
          </p:cNvSpPr>
          <p:nvPr>
            <p:ph sz="half" idx="2"/>
          </p:nvPr>
        </p:nvSpPr>
        <p:spPr>
          <a:xfrm>
            <a:off x="6172200" y="1539871"/>
            <a:ext cx="5181600" cy="4351338"/>
          </a:xfrm>
        </p:spPr>
        <p:txBody>
          <a:bodyPr>
            <a:normAutofit fontScale="92500"/>
          </a:bodyPr>
          <a:lstStyle/>
          <a:p>
            <a:pPr algn="ctr"/>
            <a:r>
              <a:rPr lang="en-US" dirty="0" smtClean="0"/>
              <a:t>Day 2</a:t>
            </a:r>
          </a:p>
          <a:p>
            <a:r>
              <a:rPr lang="en-US" b="1" dirty="0" smtClean="0"/>
              <a:t>Review Formative Assessment</a:t>
            </a:r>
          </a:p>
          <a:p>
            <a:r>
              <a:rPr lang="en-US" dirty="0" smtClean="0"/>
              <a:t>Review Format of Concept Development Lesson</a:t>
            </a:r>
          </a:p>
          <a:p>
            <a:r>
              <a:rPr lang="en-US" dirty="0" smtClean="0"/>
              <a:t>Complete Problem Solving Lesson</a:t>
            </a:r>
          </a:p>
          <a:p>
            <a:r>
              <a:rPr lang="en-US" dirty="0"/>
              <a:t>Identifying student misconceptions and identify feedback that moves learning forward</a:t>
            </a:r>
          </a:p>
          <a:p>
            <a:r>
              <a:rPr lang="en-US" dirty="0"/>
              <a:t>Identify and plan a lesson to implement before</a:t>
            </a:r>
          </a:p>
          <a:p>
            <a:pPr algn="ctr"/>
            <a:endParaRPr lang="en-US" dirty="0"/>
          </a:p>
        </p:txBody>
      </p:sp>
      <p:grpSp>
        <p:nvGrpSpPr>
          <p:cNvPr id="7" name="Group 6"/>
          <p:cNvGrpSpPr/>
          <p:nvPr/>
        </p:nvGrpSpPr>
        <p:grpSpPr>
          <a:xfrm>
            <a:off x="628650" y="6176963"/>
            <a:ext cx="10858500" cy="397908"/>
            <a:chOff x="628650" y="6176963"/>
            <a:chExt cx="10858500" cy="397908"/>
          </a:xfrm>
        </p:grpSpPr>
        <p:sp>
          <p:nvSpPr>
            <p:cNvPr id="8" name="TextBox 7"/>
            <p:cNvSpPr txBox="1"/>
            <p:nvPr/>
          </p:nvSpPr>
          <p:spPr>
            <a:xfrm>
              <a:off x="628650" y="6176963"/>
              <a:ext cx="5391150" cy="369332"/>
            </a:xfrm>
            <a:prstGeom prst="rect">
              <a:avLst/>
            </a:prstGeom>
            <a:noFill/>
          </p:spPr>
          <p:txBody>
            <a:bodyPr wrap="square" rtlCol="0">
              <a:spAutoFit/>
            </a:bodyPr>
            <a:lstStyle/>
            <a:p>
              <a:pPr algn="ctr"/>
              <a:r>
                <a:rPr lang="en-US" dirty="0" smtClean="0"/>
                <a:t>Resource:  MDC Training Day 1</a:t>
              </a:r>
              <a:endParaRPr lang="en-US" dirty="0"/>
            </a:p>
          </p:txBody>
        </p:sp>
        <p:sp>
          <p:nvSpPr>
            <p:cNvPr id="9" name="TextBox 8"/>
            <p:cNvSpPr txBox="1"/>
            <p:nvPr/>
          </p:nvSpPr>
          <p:spPr>
            <a:xfrm>
              <a:off x="6096000" y="6205539"/>
              <a:ext cx="5391150" cy="369332"/>
            </a:xfrm>
            <a:prstGeom prst="rect">
              <a:avLst/>
            </a:prstGeom>
            <a:noFill/>
          </p:spPr>
          <p:txBody>
            <a:bodyPr wrap="square" rtlCol="0">
              <a:spAutoFit/>
            </a:bodyPr>
            <a:lstStyle/>
            <a:p>
              <a:pPr algn="ctr"/>
              <a:r>
                <a:rPr lang="en-US" dirty="0" smtClean="0"/>
                <a:t>Resource:  MDC Training Day 2</a:t>
              </a:r>
              <a:endParaRPr lang="en-US" dirty="0"/>
            </a:p>
          </p:txBody>
        </p:sp>
      </p:grpSp>
      <p:sp>
        <p:nvSpPr>
          <p:cNvPr id="2" name="Footer Placeholder 1"/>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33370640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52401"/>
            <a:ext cx="7239000" cy="1323439"/>
          </a:xfrm>
          <a:prstGeom prst="rect">
            <a:avLst/>
          </a:prstGeom>
          <a:noFill/>
        </p:spPr>
        <p:txBody>
          <a:bodyPr wrap="square" rtlCol="0">
            <a:spAutoFit/>
          </a:bodyPr>
          <a:lstStyle/>
          <a:p>
            <a:r>
              <a:rPr lang="en-US" sz="4000" dirty="0">
                <a:solidFill>
                  <a:srgbClr val="0D2D5C"/>
                </a:solidFill>
                <a:latin typeface="+mj-lt"/>
              </a:rPr>
              <a:t>The Big Idea of </a:t>
            </a:r>
          </a:p>
          <a:p>
            <a:r>
              <a:rPr lang="en-US" sz="4000" dirty="0">
                <a:solidFill>
                  <a:srgbClr val="0D2D5C"/>
                </a:solidFill>
                <a:latin typeface="+mj-lt"/>
              </a:rPr>
              <a:t>Formative Assessment</a:t>
            </a:r>
          </a:p>
        </p:txBody>
      </p:sp>
      <p:sp>
        <p:nvSpPr>
          <p:cNvPr id="3" name="TextBox 2"/>
          <p:cNvSpPr txBox="1"/>
          <p:nvPr/>
        </p:nvSpPr>
        <p:spPr>
          <a:xfrm>
            <a:off x="2133600" y="1635204"/>
            <a:ext cx="8305800" cy="3539430"/>
          </a:xfrm>
          <a:prstGeom prst="rect">
            <a:avLst/>
          </a:prstGeom>
          <a:noFill/>
        </p:spPr>
        <p:txBody>
          <a:bodyPr wrap="square" rtlCol="0">
            <a:spAutoFit/>
          </a:bodyPr>
          <a:lstStyle/>
          <a:p>
            <a:r>
              <a:rPr lang="en-US" sz="2800" b="1" dirty="0">
                <a:solidFill>
                  <a:schemeClr val="bg1">
                    <a:lumMod val="10000"/>
                  </a:schemeClr>
                </a:solidFill>
                <a:effectLst>
                  <a:outerShdw blurRad="38100" dist="38100" dir="2700000" algn="tl">
                    <a:srgbClr val="000000">
                      <a:alpha val="43137"/>
                    </a:srgbClr>
                  </a:outerShdw>
                </a:effectLst>
                <a:latin typeface="+mj-lt"/>
              </a:rPr>
              <a:t>Who: </a:t>
            </a:r>
            <a:r>
              <a:rPr lang="en-US" sz="2800" dirty="0">
                <a:solidFill>
                  <a:schemeClr val="bg1">
                    <a:lumMod val="10000"/>
                  </a:schemeClr>
                </a:solidFill>
                <a:latin typeface="+mj-lt"/>
              </a:rPr>
              <a:t>Students and teachers</a:t>
            </a:r>
          </a:p>
          <a:p>
            <a:endParaRPr lang="en-US" sz="2800" dirty="0">
              <a:solidFill>
                <a:schemeClr val="bg1">
                  <a:lumMod val="10000"/>
                </a:schemeClr>
              </a:solidFill>
            </a:endParaRPr>
          </a:p>
          <a:p>
            <a:r>
              <a:rPr lang="en-US" sz="2800" b="1" dirty="0">
                <a:solidFill>
                  <a:schemeClr val="bg1">
                    <a:lumMod val="10000"/>
                  </a:schemeClr>
                </a:solidFill>
                <a:effectLst>
                  <a:outerShdw blurRad="38100" dist="38100" dir="2700000" algn="tl">
                    <a:srgbClr val="000000">
                      <a:alpha val="43137"/>
                    </a:srgbClr>
                  </a:outerShdw>
                </a:effectLst>
                <a:latin typeface="+mj-lt"/>
              </a:rPr>
              <a:t>What: </a:t>
            </a:r>
            <a:r>
              <a:rPr lang="en-US" sz="2800" dirty="0">
                <a:solidFill>
                  <a:schemeClr val="bg1">
                    <a:lumMod val="10000"/>
                  </a:schemeClr>
                </a:solidFill>
                <a:latin typeface="+mj-lt"/>
              </a:rPr>
              <a:t>Using evidence of learning to adapt teaching and learning </a:t>
            </a:r>
          </a:p>
          <a:p>
            <a:endParaRPr lang="en-US" sz="2800" dirty="0">
              <a:solidFill>
                <a:schemeClr val="bg1">
                  <a:lumMod val="10000"/>
                </a:schemeClr>
              </a:solidFill>
              <a:latin typeface="+mj-lt"/>
            </a:endParaRPr>
          </a:p>
          <a:p>
            <a:r>
              <a:rPr lang="en-US" sz="2800" b="1" dirty="0">
                <a:solidFill>
                  <a:schemeClr val="bg1">
                    <a:lumMod val="10000"/>
                  </a:schemeClr>
                </a:solidFill>
                <a:effectLst>
                  <a:outerShdw blurRad="38100" dist="38100" dir="2700000" algn="tl">
                    <a:srgbClr val="000000">
                      <a:alpha val="43137"/>
                    </a:srgbClr>
                  </a:outerShdw>
                </a:effectLst>
                <a:latin typeface="+mj-lt"/>
              </a:rPr>
              <a:t>Why: </a:t>
            </a:r>
            <a:r>
              <a:rPr lang="en-US" sz="2800" dirty="0">
                <a:solidFill>
                  <a:schemeClr val="bg1">
                    <a:lumMod val="10000"/>
                  </a:schemeClr>
                </a:solidFill>
                <a:latin typeface="+mj-lt"/>
              </a:rPr>
              <a:t>To meet immediate learning needs</a:t>
            </a:r>
          </a:p>
          <a:p>
            <a:endParaRPr lang="en-US" sz="2800" dirty="0">
              <a:solidFill>
                <a:schemeClr val="bg1">
                  <a:lumMod val="10000"/>
                </a:schemeClr>
              </a:solidFill>
              <a:latin typeface="+mj-lt"/>
            </a:endParaRPr>
          </a:p>
          <a:p>
            <a:r>
              <a:rPr lang="en-US" sz="2800" b="1" dirty="0">
                <a:solidFill>
                  <a:schemeClr val="bg1">
                    <a:lumMod val="10000"/>
                  </a:schemeClr>
                </a:solidFill>
                <a:effectLst>
                  <a:outerShdw blurRad="38100" dist="38100" dir="2700000" algn="tl">
                    <a:srgbClr val="000000">
                      <a:alpha val="43137"/>
                    </a:srgbClr>
                  </a:outerShdw>
                </a:effectLst>
                <a:latin typeface="+mj-lt"/>
              </a:rPr>
              <a:t>When: </a:t>
            </a:r>
            <a:r>
              <a:rPr lang="en-US" sz="2800" dirty="0">
                <a:solidFill>
                  <a:schemeClr val="bg1">
                    <a:lumMod val="10000"/>
                  </a:schemeClr>
                </a:solidFill>
                <a:latin typeface="+mj-lt"/>
              </a:rPr>
              <a:t>Minute-to-minute and day-by-day</a:t>
            </a:r>
          </a:p>
        </p:txBody>
      </p:sp>
      <p:sp>
        <p:nvSpPr>
          <p:cNvPr id="4" name="TextBox 3"/>
          <p:cNvSpPr txBox="1"/>
          <p:nvPr/>
        </p:nvSpPr>
        <p:spPr>
          <a:xfrm>
            <a:off x="7391401" y="5334001"/>
            <a:ext cx="2942665" cy="461665"/>
          </a:xfrm>
          <a:prstGeom prst="rect">
            <a:avLst/>
          </a:prstGeom>
          <a:noFill/>
        </p:spPr>
        <p:txBody>
          <a:bodyPr wrap="none" rtlCol="0">
            <a:spAutoFit/>
          </a:bodyPr>
          <a:lstStyle/>
          <a:p>
            <a:r>
              <a:rPr lang="en-US" sz="1200" dirty="0">
                <a:solidFill>
                  <a:srgbClr val="0D2D5C"/>
                </a:solidFill>
              </a:rPr>
              <a:t>Marnie Thompson and Dylan </a:t>
            </a:r>
            <a:r>
              <a:rPr lang="en-US" sz="1200" dirty="0" smtClean="0">
                <a:solidFill>
                  <a:srgbClr val="0D2D5C"/>
                </a:solidFill>
              </a:rPr>
              <a:t>William </a:t>
            </a:r>
            <a:r>
              <a:rPr lang="en-US" sz="1200" dirty="0">
                <a:solidFill>
                  <a:srgbClr val="0D2D5C"/>
                </a:solidFill>
              </a:rPr>
              <a:t>(2008)</a:t>
            </a:r>
          </a:p>
          <a:p>
            <a:r>
              <a:rPr lang="en-US" sz="1200" dirty="0">
                <a:solidFill>
                  <a:srgbClr val="0D2D5C"/>
                </a:solidFill>
              </a:rPr>
              <a:t>Ann Shannon and Associates (2013)</a:t>
            </a:r>
          </a:p>
        </p:txBody>
      </p:sp>
      <p:sp>
        <p:nvSpPr>
          <p:cNvPr id="6" name="Cloud Callout 5"/>
          <p:cNvSpPr/>
          <p:nvPr/>
        </p:nvSpPr>
        <p:spPr>
          <a:xfrm>
            <a:off x="7391400" y="457200"/>
            <a:ext cx="2590800" cy="1981200"/>
          </a:xfrm>
          <a:prstGeom prst="cloudCallout">
            <a:avLst>
              <a:gd name="adj1" fmla="val -60231"/>
              <a:gd name="adj2" fmla="val 39960"/>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mj-lt"/>
              </a:rPr>
              <a:t>Why is this the big idea of formative assessment? </a:t>
            </a:r>
          </a:p>
        </p:txBody>
      </p:sp>
      <p:sp>
        <p:nvSpPr>
          <p:cNvPr id="5" name="Footer Placeholder 4"/>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11737236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1"/>
            <a:ext cx="8686800" cy="1323439"/>
          </a:xfrm>
          <a:prstGeom prst="rect">
            <a:avLst/>
          </a:prstGeom>
          <a:noFill/>
        </p:spPr>
        <p:txBody>
          <a:bodyPr wrap="square" rtlCol="0">
            <a:spAutoFit/>
          </a:bodyPr>
          <a:lstStyle/>
          <a:p>
            <a:r>
              <a:rPr lang="en-US" sz="4000" dirty="0">
                <a:solidFill>
                  <a:srgbClr val="0D2D5C"/>
                </a:solidFill>
                <a:effectLst>
                  <a:outerShdw blurRad="38100" dist="38100" dir="2700000" algn="tl">
                    <a:srgbClr val="000000">
                      <a:alpha val="43137"/>
                    </a:srgbClr>
                  </a:outerShdw>
                </a:effectLst>
                <a:latin typeface="+mj-lt"/>
              </a:rPr>
              <a:t>5 Key Strategies for </a:t>
            </a:r>
          </a:p>
          <a:p>
            <a:r>
              <a:rPr lang="en-US" sz="4000" dirty="0">
                <a:solidFill>
                  <a:srgbClr val="0D2D5C"/>
                </a:solidFill>
                <a:effectLst>
                  <a:outerShdw blurRad="38100" dist="38100" dir="2700000" algn="tl">
                    <a:srgbClr val="000000">
                      <a:alpha val="43137"/>
                    </a:srgbClr>
                  </a:outerShdw>
                </a:effectLst>
                <a:latin typeface="+mj-lt"/>
              </a:rPr>
              <a:t>formative assessment</a:t>
            </a:r>
            <a:endParaRPr lang="en-US" sz="2400" dirty="0">
              <a:solidFill>
                <a:srgbClr val="0D2D5C"/>
              </a:solidFill>
              <a:effectLst>
                <a:outerShdw blurRad="38100" dist="38100" dir="2700000" algn="tl">
                  <a:srgbClr val="000000">
                    <a:alpha val="43137"/>
                  </a:srgbClr>
                </a:outerShdw>
              </a:effectLst>
              <a:latin typeface="+mj-lt"/>
            </a:endParaRPr>
          </a:p>
        </p:txBody>
      </p:sp>
      <p:sp>
        <p:nvSpPr>
          <p:cNvPr id="4" name="TextBox 3"/>
          <p:cNvSpPr txBox="1"/>
          <p:nvPr/>
        </p:nvSpPr>
        <p:spPr>
          <a:xfrm>
            <a:off x="1828800" y="1447801"/>
            <a:ext cx="8382000" cy="4662815"/>
          </a:xfrm>
          <a:prstGeom prst="rect">
            <a:avLst/>
          </a:prstGeom>
          <a:noFill/>
        </p:spPr>
        <p:txBody>
          <a:bodyPr wrap="square" rtlCol="0">
            <a:spAutoFit/>
          </a:bodyPr>
          <a:lstStyle/>
          <a:p>
            <a:pPr marL="342900" indent="-342900">
              <a:spcAft>
                <a:spcPts val="600"/>
              </a:spcAft>
              <a:buFont typeface="+mj-lt"/>
              <a:buAutoNum type="arabicPeriod"/>
            </a:pPr>
            <a:r>
              <a:rPr lang="en-US" sz="2700" dirty="0">
                <a:solidFill>
                  <a:schemeClr val="bg1">
                    <a:lumMod val="10000"/>
                  </a:schemeClr>
                </a:solidFill>
                <a:latin typeface="+mj-lt"/>
              </a:rPr>
              <a:t>Clarifying and sharing learning intentions and criteria for success;</a:t>
            </a:r>
          </a:p>
          <a:p>
            <a:pPr marL="342900" indent="-342900">
              <a:spcAft>
                <a:spcPts val="600"/>
              </a:spcAft>
              <a:buFont typeface="+mj-lt"/>
              <a:buAutoNum type="arabicPeriod"/>
            </a:pPr>
            <a:r>
              <a:rPr lang="en-US" sz="2700" dirty="0">
                <a:solidFill>
                  <a:schemeClr val="bg1">
                    <a:lumMod val="10000"/>
                  </a:schemeClr>
                </a:solidFill>
                <a:latin typeface="+mj-lt"/>
              </a:rPr>
              <a:t>Engineering effective classroom discussions, questions, and learning tasks;</a:t>
            </a:r>
          </a:p>
          <a:p>
            <a:pPr marL="342900" indent="-342900">
              <a:spcAft>
                <a:spcPts val="600"/>
              </a:spcAft>
              <a:buFont typeface="+mj-lt"/>
              <a:buAutoNum type="arabicPeriod"/>
            </a:pPr>
            <a:r>
              <a:rPr lang="en-US" sz="2700" dirty="0">
                <a:solidFill>
                  <a:schemeClr val="bg1">
                    <a:lumMod val="10000"/>
                  </a:schemeClr>
                </a:solidFill>
                <a:latin typeface="+mj-lt"/>
              </a:rPr>
              <a:t>Providing feedback that moves learners forward;</a:t>
            </a:r>
          </a:p>
          <a:p>
            <a:pPr marL="342900" indent="-342900">
              <a:spcAft>
                <a:spcPts val="600"/>
              </a:spcAft>
              <a:buFont typeface="+mj-lt"/>
              <a:buAutoNum type="arabicPeriod"/>
            </a:pPr>
            <a:r>
              <a:rPr lang="en-US" sz="2700" dirty="0">
                <a:solidFill>
                  <a:schemeClr val="bg1">
                    <a:lumMod val="10000"/>
                  </a:schemeClr>
                </a:solidFill>
                <a:latin typeface="+mj-lt"/>
              </a:rPr>
              <a:t>Activating students as instructional resources for one another; and</a:t>
            </a:r>
          </a:p>
          <a:p>
            <a:pPr marL="342900" indent="-342900">
              <a:spcAft>
                <a:spcPts val="600"/>
              </a:spcAft>
              <a:buFont typeface="+mj-lt"/>
              <a:buAutoNum type="arabicPeriod"/>
            </a:pPr>
            <a:r>
              <a:rPr lang="en-US" sz="2700" dirty="0">
                <a:solidFill>
                  <a:schemeClr val="bg1">
                    <a:lumMod val="10000"/>
                  </a:schemeClr>
                </a:solidFill>
                <a:latin typeface="+mj-lt"/>
              </a:rPr>
              <a:t>Activating students as owners of their own learning.</a:t>
            </a:r>
          </a:p>
          <a:p>
            <a:pPr marL="342900" indent="-342900">
              <a:buFont typeface="+mj-lt"/>
              <a:buAutoNum type="arabicPeriod"/>
            </a:pPr>
            <a:endParaRPr lang="en-US" sz="2800" dirty="0">
              <a:solidFill>
                <a:schemeClr val="bg1">
                  <a:lumMod val="10000"/>
                </a:schemeClr>
              </a:solidFill>
            </a:endParaRPr>
          </a:p>
          <a:p>
            <a:endParaRPr lang="en-US" sz="2800" dirty="0">
              <a:solidFill>
                <a:schemeClr val="bg1">
                  <a:lumMod val="10000"/>
                </a:schemeClr>
              </a:solidFill>
            </a:endParaRPr>
          </a:p>
        </p:txBody>
      </p:sp>
      <p:sp>
        <p:nvSpPr>
          <p:cNvPr id="3" name="Rectangle 2"/>
          <p:cNvSpPr/>
          <p:nvPr/>
        </p:nvSpPr>
        <p:spPr>
          <a:xfrm>
            <a:off x="7176225" y="5334000"/>
            <a:ext cx="3123419" cy="369332"/>
          </a:xfrm>
          <a:prstGeom prst="rect">
            <a:avLst/>
          </a:prstGeom>
        </p:spPr>
        <p:txBody>
          <a:bodyPr wrap="none">
            <a:spAutoFit/>
          </a:bodyPr>
          <a:lstStyle/>
          <a:p>
            <a:r>
              <a:rPr lang="en-US" dirty="0">
                <a:solidFill>
                  <a:srgbClr val="0D2D5C"/>
                </a:solidFill>
              </a:rPr>
              <a:t>(Thompson and </a:t>
            </a:r>
            <a:r>
              <a:rPr lang="en-US" dirty="0" smtClean="0">
                <a:solidFill>
                  <a:srgbClr val="0D2D5C"/>
                </a:solidFill>
              </a:rPr>
              <a:t>William, </a:t>
            </a:r>
            <a:r>
              <a:rPr lang="en-US" dirty="0">
                <a:solidFill>
                  <a:srgbClr val="0D2D5C"/>
                </a:solidFill>
              </a:rPr>
              <a:t>2008) </a:t>
            </a:r>
          </a:p>
        </p:txBody>
      </p:sp>
      <p:sp>
        <p:nvSpPr>
          <p:cNvPr id="6" name="Cloud Callout 5"/>
          <p:cNvSpPr/>
          <p:nvPr/>
        </p:nvSpPr>
        <p:spPr>
          <a:xfrm>
            <a:off x="7315201" y="-19493"/>
            <a:ext cx="3423684" cy="1467293"/>
          </a:xfrm>
          <a:prstGeom prst="cloudCallout">
            <a:avLst>
              <a:gd name="adj1" fmla="val -64248"/>
              <a:gd name="adj2" fmla="val 50269"/>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mj-lt"/>
              </a:rPr>
              <a:t>Where are you doing well, where could you improve?</a:t>
            </a:r>
          </a:p>
        </p:txBody>
      </p:sp>
      <p:sp>
        <p:nvSpPr>
          <p:cNvPr id="5" name="TextBox 4"/>
          <p:cNvSpPr txBox="1"/>
          <p:nvPr/>
        </p:nvSpPr>
        <p:spPr>
          <a:xfrm>
            <a:off x="1300163" y="5972175"/>
            <a:ext cx="10086975" cy="1754326"/>
          </a:xfrm>
          <a:prstGeom prst="rect">
            <a:avLst/>
          </a:prstGeom>
          <a:noFill/>
        </p:spPr>
        <p:txBody>
          <a:bodyPr wrap="square" rtlCol="0">
            <a:spAutoFit/>
          </a:bodyPr>
          <a:lstStyle/>
          <a:p>
            <a:r>
              <a:rPr lang="en-US" dirty="0" smtClean="0"/>
              <a:t>Resource: </a:t>
            </a:r>
            <a:r>
              <a:rPr lang="en-US" b="1" dirty="0"/>
              <a:t>Classroom Assessment: Minute by Minute, Day by </a:t>
            </a:r>
            <a:r>
              <a:rPr lang="en-US" b="1" dirty="0" smtClean="0"/>
              <a:t>Day, </a:t>
            </a:r>
          </a:p>
          <a:p>
            <a:r>
              <a:rPr lang="en-US" b="1" i="1" dirty="0"/>
              <a:t>	</a:t>
            </a:r>
            <a:r>
              <a:rPr lang="en-US" b="1" i="1" dirty="0" smtClean="0"/>
              <a:t>	</a:t>
            </a:r>
            <a:r>
              <a:rPr lang="en-US" i="1" dirty="0" smtClean="0"/>
              <a:t>Siobhan </a:t>
            </a:r>
            <a:r>
              <a:rPr lang="en-US" i="1" dirty="0"/>
              <a:t>Leahy, Christine Lyon, Marnie Thompson and Dylan </a:t>
            </a:r>
            <a:r>
              <a:rPr lang="en-US" i="1" dirty="0" smtClean="0"/>
              <a:t>William</a:t>
            </a:r>
          </a:p>
          <a:p>
            <a:r>
              <a:rPr lang="en-US" i="1" dirty="0"/>
              <a:t>	</a:t>
            </a:r>
            <a:r>
              <a:rPr lang="en-US" i="1" dirty="0" smtClean="0"/>
              <a:t>  </a:t>
            </a:r>
            <a:r>
              <a:rPr lang="en-US" b="1" dirty="0" smtClean="0"/>
              <a:t>Embedded Formative Assessment</a:t>
            </a:r>
            <a:r>
              <a:rPr lang="en-US" dirty="0" smtClean="0"/>
              <a:t>, Dylan Williams</a:t>
            </a:r>
            <a:endParaRPr lang="en-US" b="1" dirty="0" smtClean="0"/>
          </a:p>
          <a:p>
            <a:endParaRPr lang="en-US" dirty="0"/>
          </a:p>
          <a:p>
            <a:endParaRPr lang="en-US" dirty="0"/>
          </a:p>
          <a:p>
            <a:endParaRPr lang="en-US" dirty="0"/>
          </a:p>
        </p:txBody>
      </p:sp>
      <p:sp>
        <p:nvSpPr>
          <p:cNvPr id="7" name="Footer Placeholder 6"/>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38403139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Activity: Formative Assessment</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sz="3000" dirty="0" smtClean="0"/>
              <a:t>How do you implement Formative Assessment in your classroom?</a:t>
            </a:r>
          </a:p>
          <a:p>
            <a:pPr marL="0" indent="0">
              <a:buNone/>
            </a:pPr>
            <a:endParaRPr lang="en-US" sz="3000" dirty="0"/>
          </a:p>
          <a:p>
            <a:pPr marL="0" indent="0">
              <a:buNone/>
            </a:pPr>
            <a:r>
              <a:rPr lang="en-US" sz="3000" dirty="0" smtClean="0"/>
              <a:t>Split teachers into five groups</a:t>
            </a:r>
          </a:p>
          <a:p>
            <a:pPr marL="0" indent="0">
              <a:buNone/>
            </a:pPr>
            <a:endParaRPr lang="en-US" sz="3000" dirty="0" smtClean="0"/>
          </a:p>
          <a:p>
            <a:pPr marL="0" indent="0">
              <a:buNone/>
            </a:pPr>
            <a:r>
              <a:rPr lang="en-US" sz="3000" dirty="0" smtClean="0"/>
              <a:t>Have each group look at each of the five formative assessment strategies and identify how they implement each of the strategies</a:t>
            </a:r>
          </a:p>
          <a:p>
            <a:pPr marL="0" indent="0">
              <a:buNone/>
            </a:pPr>
            <a:endParaRPr lang="en-US" sz="3000" dirty="0"/>
          </a:p>
          <a:p>
            <a:pPr marL="0" indent="0">
              <a:buNone/>
            </a:pPr>
            <a:r>
              <a:rPr lang="en-US" sz="3000" dirty="0" smtClean="0"/>
              <a:t>Rotate ever two minutes</a:t>
            </a:r>
          </a:p>
          <a:p>
            <a:pPr marL="0" indent="0">
              <a:buNone/>
            </a:pPr>
            <a:endParaRPr lang="en-US" sz="3000" dirty="0"/>
          </a:p>
          <a:p>
            <a:pPr marL="0" indent="0">
              <a:buNone/>
            </a:pPr>
            <a:r>
              <a:rPr lang="en-US" sz="3000" dirty="0" smtClean="0"/>
              <a:t>Have teachers at the last chart paper identify the best idea of  that formative assessment strategy</a:t>
            </a:r>
            <a:endParaRPr lang="en-US" sz="3000" dirty="0"/>
          </a:p>
        </p:txBody>
      </p:sp>
      <p:sp>
        <p:nvSpPr>
          <p:cNvPr id="4" name="Footer Placeholder 3"/>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41502588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MDC Training</a:t>
            </a:r>
            <a:endParaRPr lang="en-US" dirty="0"/>
          </a:p>
        </p:txBody>
      </p:sp>
      <p:sp>
        <p:nvSpPr>
          <p:cNvPr id="5" name="Content Placeholder 4"/>
          <p:cNvSpPr>
            <a:spLocks noGrp="1"/>
          </p:cNvSpPr>
          <p:nvPr>
            <p:ph sz="half" idx="1"/>
          </p:nvPr>
        </p:nvSpPr>
        <p:spPr>
          <a:xfrm>
            <a:off x="838200" y="1539871"/>
            <a:ext cx="5181600" cy="4351338"/>
          </a:xfrm>
        </p:spPr>
        <p:txBody>
          <a:bodyPr>
            <a:normAutofit fontScale="92500"/>
          </a:bodyPr>
          <a:lstStyle/>
          <a:p>
            <a:pPr marL="0" indent="0" algn="ctr">
              <a:buNone/>
            </a:pPr>
            <a:r>
              <a:rPr lang="en-US" dirty="0" smtClean="0"/>
              <a:t>Day 1</a:t>
            </a:r>
          </a:p>
          <a:p>
            <a:r>
              <a:rPr lang="en-US" dirty="0" smtClean="0"/>
              <a:t>Review of Formative Assessment</a:t>
            </a:r>
          </a:p>
          <a:p>
            <a:r>
              <a:rPr lang="en-US" dirty="0" smtClean="0"/>
              <a:t>What is MDC?</a:t>
            </a:r>
          </a:p>
          <a:p>
            <a:r>
              <a:rPr lang="en-US" dirty="0" smtClean="0"/>
              <a:t>Complete Concept Development as a large group</a:t>
            </a:r>
          </a:p>
          <a:p>
            <a:r>
              <a:rPr lang="en-US" dirty="0" smtClean="0"/>
              <a:t>Go through MDC Resources for lesson</a:t>
            </a:r>
          </a:p>
          <a:p>
            <a:r>
              <a:rPr lang="en-US" dirty="0" smtClean="0"/>
              <a:t>Complete Concept Development in Grade Level Groups.  Thinking like a student.</a:t>
            </a:r>
          </a:p>
          <a:p>
            <a:pPr algn="ctr"/>
            <a:endParaRPr lang="en-US" dirty="0" smtClean="0"/>
          </a:p>
          <a:p>
            <a:endParaRPr lang="en-US" dirty="0"/>
          </a:p>
        </p:txBody>
      </p:sp>
      <p:sp>
        <p:nvSpPr>
          <p:cNvPr id="6" name="Content Placeholder 5"/>
          <p:cNvSpPr>
            <a:spLocks noGrp="1"/>
          </p:cNvSpPr>
          <p:nvPr>
            <p:ph sz="half" idx="2"/>
          </p:nvPr>
        </p:nvSpPr>
        <p:spPr>
          <a:xfrm>
            <a:off x="6172200" y="1539871"/>
            <a:ext cx="5181600" cy="4351338"/>
          </a:xfrm>
        </p:spPr>
        <p:txBody>
          <a:bodyPr>
            <a:normAutofit fontScale="92500"/>
          </a:bodyPr>
          <a:lstStyle/>
          <a:p>
            <a:pPr algn="ctr"/>
            <a:r>
              <a:rPr lang="en-US" dirty="0" smtClean="0"/>
              <a:t>Day 2</a:t>
            </a:r>
          </a:p>
          <a:p>
            <a:r>
              <a:rPr lang="en-US" dirty="0" smtClean="0"/>
              <a:t>Review Formative Assessment</a:t>
            </a:r>
          </a:p>
          <a:p>
            <a:r>
              <a:rPr lang="en-US" b="1" dirty="0" smtClean="0"/>
              <a:t>Review Format of Concept Development Lesson</a:t>
            </a:r>
          </a:p>
          <a:p>
            <a:r>
              <a:rPr lang="en-US" dirty="0" smtClean="0"/>
              <a:t>Complete Problem Solving Lesson</a:t>
            </a:r>
          </a:p>
          <a:p>
            <a:r>
              <a:rPr lang="en-US" dirty="0"/>
              <a:t>Identifying student misconceptions and identify feedback that moves learning forward</a:t>
            </a:r>
          </a:p>
          <a:p>
            <a:r>
              <a:rPr lang="en-US" dirty="0"/>
              <a:t>Identify and plan a lesson to implement before</a:t>
            </a:r>
          </a:p>
          <a:p>
            <a:pPr algn="ctr"/>
            <a:endParaRPr lang="en-US" dirty="0"/>
          </a:p>
        </p:txBody>
      </p:sp>
      <p:grpSp>
        <p:nvGrpSpPr>
          <p:cNvPr id="7" name="Group 6"/>
          <p:cNvGrpSpPr/>
          <p:nvPr/>
        </p:nvGrpSpPr>
        <p:grpSpPr>
          <a:xfrm>
            <a:off x="628650" y="6176963"/>
            <a:ext cx="10858500" cy="397908"/>
            <a:chOff x="628650" y="6176963"/>
            <a:chExt cx="10858500" cy="397908"/>
          </a:xfrm>
        </p:grpSpPr>
        <p:sp>
          <p:nvSpPr>
            <p:cNvPr id="8" name="TextBox 7"/>
            <p:cNvSpPr txBox="1"/>
            <p:nvPr/>
          </p:nvSpPr>
          <p:spPr>
            <a:xfrm>
              <a:off x="628650" y="6176963"/>
              <a:ext cx="5391150" cy="369332"/>
            </a:xfrm>
            <a:prstGeom prst="rect">
              <a:avLst/>
            </a:prstGeom>
            <a:noFill/>
          </p:spPr>
          <p:txBody>
            <a:bodyPr wrap="square" rtlCol="0">
              <a:spAutoFit/>
            </a:bodyPr>
            <a:lstStyle/>
            <a:p>
              <a:pPr algn="ctr"/>
              <a:r>
                <a:rPr lang="en-US" dirty="0" smtClean="0"/>
                <a:t>Resource:  MDC Training Day 1</a:t>
              </a:r>
              <a:endParaRPr lang="en-US" dirty="0"/>
            </a:p>
          </p:txBody>
        </p:sp>
        <p:sp>
          <p:nvSpPr>
            <p:cNvPr id="9" name="TextBox 8"/>
            <p:cNvSpPr txBox="1"/>
            <p:nvPr/>
          </p:nvSpPr>
          <p:spPr>
            <a:xfrm>
              <a:off x="6096000" y="6205539"/>
              <a:ext cx="5391150" cy="369332"/>
            </a:xfrm>
            <a:prstGeom prst="rect">
              <a:avLst/>
            </a:prstGeom>
            <a:noFill/>
          </p:spPr>
          <p:txBody>
            <a:bodyPr wrap="square" rtlCol="0">
              <a:spAutoFit/>
            </a:bodyPr>
            <a:lstStyle/>
            <a:p>
              <a:pPr algn="ctr"/>
              <a:r>
                <a:rPr lang="en-US" dirty="0" smtClean="0"/>
                <a:t>Resource:  MDC Training Day 2</a:t>
              </a:r>
              <a:endParaRPr lang="en-US" dirty="0"/>
            </a:p>
          </p:txBody>
        </p:sp>
      </p:grpSp>
      <p:sp>
        <p:nvSpPr>
          <p:cNvPr id="2" name="Footer Placeholder 1"/>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3390703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reflection blurRad="6350" stA="55000" endA="300" endPos="45500" dir="5400000" sy="-100000" algn="bl" rotWithShape="0"/>
                </a:effectLst>
              </a:rPr>
              <a:t>OTES/Teacher Evaluation</a:t>
            </a:r>
            <a:endParaRPr lang="en-US" dirty="0">
              <a:effectLst>
                <a:outerShdw blurRad="38100" dist="38100" dir="2700000" algn="tl">
                  <a:srgbClr val="000000">
                    <a:alpha val="43137"/>
                  </a:srgbClr>
                </a:outerShdw>
                <a:reflection blurRad="6350" stA="55000" endA="300" endPos="45500" dir="5400000" sy="-100000" algn="bl" rotWithShape="0"/>
              </a:effectLst>
            </a:endParaRPr>
          </a:p>
        </p:txBody>
      </p:sp>
      <p:sp>
        <p:nvSpPr>
          <p:cNvPr id="3" name="Content Placeholder 2"/>
          <p:cNvSpPr>
            <a:spLocks noGrp="1"/>
          </p:cNvSpPr>
          <p:nvPr>
            <p:ph sz="half" idx="1"/>
          </p:nvPr>
        </p:nvSpPr>
        <p:spPr>
          <a:xfrm>
            <a:off x="1981200" y="1524000"/>
            <a:ext cx="3291840" cy="4216400"/>
          </a:xfrm>
        </p:spPr>
        <p:txBody>
          <a:bodyPr>
            <a:normAutofit/>
          </a:bodyPr>
          <a:lstStyle/>
          <a:p>
            <a:endParaRPr lang="en-US" b="0" dirty="0" smtClean="0">
              <a:latin typeface="+mj-lt"/>
            </a:endParaRPr>
          </a:p>
          <a:p>
            <a:r>
              <a:rPr lang="en-US" b="0" dirty="0" smtClean="0">
                <a:latin typeface="+mj-lt"/>
              </a:rPr>
              <a:t>And how it connects to MDC Classroom Challenges.</a:t>
            </a:r>
          </a:p>
          <a:p>
            <a:endParaRPr lang="en-US" dirty="0">
              <a:latin typeface="+mj-lt"/>
            </a:endParaRPr>
          </a:p>
          <a:p>
            <a:pPr marL="0" indent="0">
              <a:buNone/>
            </a:pPr>
            <a:endParaRPr lang="en-US" b="0" dirty="0">
              <a:latin typeface="+mj-lt"/>
            </a:endParaRPr>
          </a:p>
        </p:txBody>
      </p:sp>
      <p:pic>
        <p:nvPicPr>
          <p:cNvPr id="1026"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rot="170559">
            <a:off x="7103414" y="1102478"/>
            <a:ext cx="3110046" cy="4138844"/>
          </a:xfrm>
          <a:prstGeom prst="rect">
            <a:avLst/>
          </a:prstGeom>
          <a:noFill/>
          <a:ln>
            <a:noFill/>
          </a:ln>
          <a:effectLst>
            <a:outerShdw blurRad="63500" sx="102000" sy="102000" algn="ctr" rotWithShape="0">
              <a:prstClr val="black">
                <a:alpha val="40000"/>
              </a:prstClr>
            </a:outerShdw>
            <a:reflection blurRad="6350" stA="50000" endA="300" endPos="3850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16303572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9623" y="1442324"/>
            <a:ext cx="6180161" cy="3970318"/>
          </a:xfrm>
          <a:prstGeom prst="rect">
            <a:avLst/>
          </a:prstGeom>
        </p:spPr>
        <p:txBody>
          <a:bodyPr wrap="square">
            <a:spAutoFit/>
          </a:bodyPr>
          <a:lstStyle/>
          <a:p>
            <a:r>
              <a:rPr lang="en-US" sz="2800" dirty="0"/>
              <a:t>The Mathematics Design Collaborative (MDC) provides schools with instructional tools needed to help teachers understand and implement the college- and career-readiness math standards effectively while allowing them the flexibility to select topics and adapt assignments to their specific instructional plans.</a:t>
            </a:r>
          </a:p>
        </p:txBody>
      </p:sp>
      <p:sp>
        <p:nvSpPr>
          <p:cNvPr id="3" name="Footer Placeholder 2"/>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54233420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OTES/Teacher Evaluation</a:t>
            </a:r>
            <a:endParaRPr lang="en-US" dirty="0"/>
          </a:p>
        </p:txBody>
      </p:sp>
      <p:sp>
        <p:nvSpPr>
          <p:cNvPr id="3" name="Content Placeholder 2"/>
          <p:cNvSpPr>
            <a:spLocks noGrp="1"/>
          </p:cNvSpPr>
          <p:nvPr>
            <p:ph sz="half" idx="1"/>
          </p:nvPr>
        </p:nvSpPr>
        <p:spPr/>
        <p:txBody>
          <a:bodyPr>
            <a:normAutofit fontScale="92500" lnSpcReduction="20000"/>
          </a:bodyPr>
          <a:lstStyle/>
          <a:p>
            <a:pPr marL="0" indent="0">
              <a:buNone/>
            </a:pPr>
            <a:r>
              <a:rPr lang="en-US" dirty="0" smtClean="0"/>
              <a:t>Materials Needed:</a:t>
            </a:r>
          </a:p>
          <a:p>
            <a:r>
              <a:rPr lang="en-US" dirty="0" smtClean="0"/>
              <a:t>Chart Paper</a:t>
            </a:r>
          </a:p>
          <a:p>
            <a:r>
              <a:rPr lang="en-US" dirty="0" smtClean="0"/>
              <a:t>Markers</a:t>
            </a:r>
          </a:p>
          <a:p>
            <a:pPr marL="0" indent="0">
              <a:buNone/>
            </a:pPr>
            <a:endParaRPr lang="en-US" dirty="0"/>
          </a:p>
          <a:p>
            <a:pPr marL="0" indent="0">
              <a:buNone/>
            </a:pPr>
            <a:r>
              <a:rPr lang="en-US" dirty="0" smtClean="0"/>
              <a:t>Strategies to look at:</a:t>
            </a:r>
          </a:p>
          <a:p>
            <a:pPr marL="0" indent="0">
              <a:buNone/>
            </a:pPr>
            <a:endParaRPr lang="en-US" dirty="0"/>
          </a:p>
          <a:p>
            <a:r>
              <a:rPr lang="en-US" dirty="0"/>
              <a:t>Lesson Delivery</a:t>
            </a:r>
          </a:p>
          <a:p>
            <a:r>
              <a:rPr lang="en-US" dirty="0"/>
              <a:t>Differentiation</a:t>
            </a:r>
          </a:p>
          <a:p>
            <a:r>
              <a:rPr lang="en-US" dirty="0"/>
              <a:t>Assessment of Learning</a:t>
            </a:r>
          </a:p>
          <a:p>
            <a:r>
              <a:rPr lang="en-US" dirty="0"/>
              <a:t>Assessment Data</a:t>
            </a:r>
          </a:p>
          <a:p>
            <a:pPr marL="0" indent="0">
              <a:buNone/>
            </a:pPr>
            <a:endParaRPr lang="en-US" dirty="0" smtClean="0"/>
          </a:p>
          <a:p>
            <a:pPr marL="0" indent="0">
              <a:buNone/>
            </a:pPr>
            <a:endParaRPr lang="en-US" dirty="0"/>
          </a:p>
          <a:p>
            <a:pPr marL="0" indent="0">
              <a:buNone/>
            </a:pPr>
            <a:endParaRPr lang="en-US" dirty="0"/>
          </a:p>
        </p:txBody>
      </p:sp>
      <p:sp>
        <p:nvSpPr>
          <p:cNvPr id="4" name="Content Placeholder 3"/>
          <p:cNvSpPr>
            <a:spLocks noGrp="1"/>
          </p:cNvSpPr>
          <p:nvPr>
            <p:ph sz="half" idx="2"/>
          </p:nvPr>
        </p:nvSpPr>
        <p:spPr/>
        <p:txBody>
          <a:bodyPr>
            <a:normAutofit fontScale="92500" lnSpcReduction="20000"/>
          </a:bodyPr>
          <a:lstStyle/>
          <a:p>
            <a:pPr marL="0" indent="0">
              <a:buNone/>
            </a:pPr>
            <a:r>
              <a:rPr lang="en-US" dirty="0" smtClean="0"/>
              <a:t>Activity:</a:t>
            </a:r>
          </a:p>
          <a:p>
            <a:pPr marL="0" indent="0">
              <a:buNone/>
            </a:pPr>
            <a:endParaRPr lang="en-US" dirty="0" smtClean="0"/>
          </a:p>
          <a:p>
            <a:pPr marL="0" indent="0">
              <a:buNone/>
            </a:pPr>
            <a:r>
              <a:rPr lang="en-US" dirty="0" smtClean="0"/>
              <a:t>Split into four groups</a:t>
            </a:r>
          </a:p>
          <a:p>
            <a:pPr marL="0" indent="0">
              <a:buNone/>
            </a:pPr>
            <a:endParaRPr lang="en-US" dirty="0"/>
          </a:p>
          <a:p>
            <a:pPr marL="0" indent="0">
              <a:buNone/>
            </a:pPr>
            <a:r>
              <a:rPr lang="en-US" dirty="0" smtClean="0"/>
              <a:t>Look at Teacher Evaluation Rubric and identify how and give evidence on how a MDC lesson can help you get Proficient/Accomplished</a:t>
            </a:r>
          </a:p>
          <a:p>
            <a:pPr marL="0" indent="0">
              <a:buNone/>
            </a:pPr>
            <a:endParaRPr lang="en-US" dirty="0"/>
          </a:p>
          <a:p>
            <a:pPr marL="0" indent="0">
              <a:buNone/>
            </a:pPr>
            <a:r>
              <a:rPr lang="en-US" dirty="0" smtClean="0"/>
              <a:t>Present findings to all the teachers</a:t>
            </a:r>
            <a:endParaRPr lang="en-US" dirty="0"/>
          </a:p>
        </p:txBody>
      </p:sp>
      <p:sp>
        <p:nvSpPr>
          <p:cNvPr id="5" name="TextBox 4"/>
          <p:cNvSpPr txBox="1"/>
          <p:nvPr/>
        </p:nvSpPr>
        <p:spPr>
          <a:xfrm>
            <a:off x="6019800" y="6029325"/>
            <a:ext cx="5334000" cy="369332"/>
          </a:xfrm>
          <a:prstGeom prst="rect">
            <a:avLst/>
          </a:prstGeom>
          <a:noFill/>
        </p:spPr>
        <p:txBody>
          <a:bodyPr wrap="square" rtlCol="0">
            <a:spAutoFit/>
          </a:bodyPr>
          <a:lstStyle/>
          <a:p>
            <a:r>
              <a:rPr lang="en-US" dirty="0" smtClean="0"/>
              <a:t>Resource: OTES Rubric</a:t>
            </a:r>
            <a:endParaRPr lang="en-US" dirty="0"/>
          </a:p>
        </p:txBody>
      </p:sp>
      <p:sp>
        <p:nvSpPr>
          <p:cNvPr id="6" name="Footer Placeholder 5"/>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7799853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57200"/>
            <a:ext cx="8229600" cy="1143000"/>
          </a:xfrm>
        </p:spPr>
        <p:txBody>
          <a:bodyPr>
            <a:normAutofit fontScale="90000"/>
          </a:bodyPr>
          <a:lstStyle/>
          <a:p>
            <a:r>
              <a:rPr lang="en-US" b="1" dirty="0" smtClean="0">
                <a:solidFill>
                  <a:srgbClr val="0D2D5C"/>
                </a:solidFill>
                <a:latin typeface="+mj-lt"/>
              </a:rPr>
              <a:t>Structure of a </a:t>
            </a:r>
            <a:br>
              <a:rPr lang="en-US" b="1" dirty="0" smtClean="0">
                <a:solidFill>
                  <a:srgbClr val="0D2D5C"/>
                </a:solidFill>
                <a:latin typeface="+mj-lt"/>
              </a:rPr>
            </a:br>
            <a:r>
              <a:rPr lang="en-US" b="1" dirty="0" smtClean="0">
                <a:solidFill>
                  <a:srgbClr val="0D2D5C"/>
                </a:solidFill>
                <a:latin typeface="+mj-lt"/>
              </a:rPr>
              <a:t>Formative Assessment Lesson</a:t>
            </a:r>
            <a:br>
              <a:rPr lang="en-US" b="1" dirty="0" smtClean="0">
                <a:solidFill>
                  <a:srgbClr val="0D2D5C"/>
                </a:solidFill>
                <a:latin typeface="+mj-lt"/>
              </a:rPr>
            </a:br>
            <a:endParaRPr lang="en-US" dirty="0"/>
          </a:p>
        </p:txBody>
      </p:sp>
      <p:sp>
        <p:nvSpPr>
          <p:cNvPr id="3" name="Content Placeholder 2"/>
          <p:cNvSpPr>
            <a:spLocks noGrp="1"/>
          </p:cNvSpPr>
          <p:nvPr>
            <p:ph sz="half" idx="1"/>
          </p:nvPr>
        </p:nvSpPr>
        <p:spPr>
          <a:xfrm>
            <a:off x="4343400" y="1676401"/>
            <a:ext cx="4038600" cy="4525963"/>
          </a:xfrm>
        </p:spPr>
        <p:txBody>
          <a:bodyPr/>
          <a:lstStyle/>
          <a:p>
            <a:pPr fontAlgn="t">
              <a:buNone/>
            </a:pPr>
            <a:r>
              <a:rPr lang="en-US" b="1" dirty="0" smtClean="0"/>
              <a:t>   Concept </a:t>
            </a:r>
            <a:r>
              <a:rPr lang="en-US" b="1" dirty="0"/>
              <a:t>Development </a:t>
            </a:r>
          </a:p>
          <a:p>
            <a:pPr fontAlgn="t"/>
            <a:r>
              <a:rPr lang="en-US" dirty="0"/>
              <a:t>Framing the lesson</a:t>
            </a:r>
          </a:p>
          <a:p>
            <a:pPr fontAlgn="t"/>
            <a:r>
              <a:rPr lang="en-US" dirty="0"/>
              <a:t>Pre-lesson assessment</a:t>
            </a:r>
          </a:p>
          <a:p>
            <a:pPr fontAlgn="t"/>
            <a:r>
              <a:rPr lang="en-US" dirty="0"/>
              <a:t>Introduction</a:t>
            </a:r>
          </a:p>
          <a:p>
            <a:pPr fontAlgn="t"/>
            <a:r>
              <a:rPr lang="en-US" dirty="0"/>
              <a:t>Collaborative Activity</a:t>
            </a:r>
          </a:p>
          <a:p>
            <a:pPr fontAlgn="t"/>
            <a:r>
              <a:rPr lang="en-US" dirty="0"/>
              <a:t>Whole-class Discussion</a:t>
            </a:r>
          </a:p>
          <a:p>
            <a:pPr fontAlgn="t"/>
            <a:r>
              <a:rPr lang="en-US" dirty="0"/>
              <a:t>Feedback Questions</a:t>
            </a:r>
          </a:p>
          <a:p>
            <a:r>
              <a:rPr lang="en-US" dirty="0"/>
              <a:t>Post-lesson assessment</a:t>
            </a:r>
          </a:p>
          <a:p>
            <a:endParaRPr lang="en-US" dirty="0"/>
          </a:p>
        </p:txBody>
      </p:sp>
      <p:sp>
        <p:nvSpPr>
          <p:cNvPr id="4" name="Footer Placeholder 3"/>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277630134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MDC Training</a:t>
            </a:r>
            <a:endParaRPr lang="en-US" dirty="0"/>
          </a:p>
        </p:txBody>
      </p:sp>
      <p:sp>
        <p:nvSpPr>
          <p:cNvPr id="5" name="Content Placeholder 4"/>
          <p:cNvSpPr>
            <a:spLocks noGrp="1"/>
          </p:cNvSpPr>
          <p:nvPr>
            <p:ph sz="half" idx="1"/>
          </p:nvPr>
        </p:nvSpPr>
        <p:spPr>
          <a:xfrm>
            <a:off x="838200" y="1539871"/>
            <a:ext cx="5181600" cy="4351338"/>
          </a:xfrm>
        </p:spPr>
        <p:txBody>
          <a:bodyPr>
            <a:normAutofit fontScale="92500"/>
          </a:bodyPr>
          <a:lstStyle/>
          <a:p>
            <a:pPr marL="0" indent="0" algn="ctr">
              <a:buNone/>
            </a:pPr>
            <a:r>
              <a:rPr lang="en-US" dirty="0" smtClean="0"/>
              <a:t>Day 1</a:t>
            </a:r>
          </a:p>
          <a:p>
            <a:r>
              <a:rPr lang="en-US" dirty="0" smtClean="0"/>
              <a:t>Review of Formative Assessment</a:t>
            </a:r>
          </a:p>
          <a:p>
            <a:r>
              <a:rPr lang="en-US" dirty="0" smtClean="0"/>
              <a:t>What is MDC?</a:t>
            </a:r>
          </a:p>
          <a:p>
            <a:r>
              <a:rPr lang="en-US" dirty="0" smtClean="0"/>
              <a:t>Complete Concept Development as a large group</a:t>
            </a:r>
          </a:p>
          <a:p>
            <a:r>
              <a:rPr lang="en-US" dirty="0" smtClean="0"/>
              <a:t>Go through MDC Resources for lesson</a:t>
            </a:r>
          </a:p>
          <a:p>
            <a:r>
              <a:rPr lang="en-US" dirty="0" smtClean="0"/>
              <a:t>Complete Concept Development in Grade Level Groups.  Thinking like a student.</a:t>
            </a:r>
          </a:p>
          <a:p>
            <a:pPr algn="ctr"/>
            <a:endParaRPr lang="en-US" dirty="0" smtClean="0"/>
          </a:p>
          <a:p>
            <a:endParaRPr lang="en-US" dirty="0"/>
          </a:p>
        </p:txBody>
      </p:sp>
      <p:sp>
        <p:nvSpPr>
          <p:cNvPr id="6" name="Content Placeholder 5"/>
          <p:cNvSpPr>
            <a:spLocks noGrp="1"/>
          </p:cNvSpPr>
          <p:nvPr>
            <p:ph sz="half" idx="2"/>
          </p:nvPr>
        </p:nvSpPr>
        <p:spPr>
          <a:xfrm>
            <a:off x="6172200" y="1539871"/>
            <a:ext cx="5181600" cy="4351338"/>
          </a:xfrm>
        </p:spPr>
        <p:txBody>
          <a:bodyPr>
            <a:normAutofit fontScale="92500"/>
          </a:bodyPr>
          <a:lstStyle/>
          <a:p>
            <a:pPr algn="ctr"/>
            <a:r>
              <a:rPr lang="en-US" dirty="0" smtClean="0"/>
              <a:t>Day 2</a:t>
            </a:r>
          </a:p>
          <a:p>
            <a:r>
              <a:rPr lang="en-US" dirty="0" smtClean="0"/>
              <a:t>Review Formative Assessment</a:t>
            </a:r>
          </a:p>
          <a:p>
            <a:r>
              <a:rPr lang="en-US" dirty="0" smtClean="0"/>
              <a:t>Review Format of Concept Development Lesson</a:t>
            </a:r>
          </a:p>
          <a:p>
            <a:r>
              <a:rPr lang="en-US" b="1" dirty="0" smtClean="0"/>
              <a:t>Complete Problem Solving Lesson</a:t>
            </a:r>
          </a:p>
          <a:p>
            <a:r>
              <a:rPr lang="en-US" dirty="0"/>
              <a:t>Identifying student misconceptions and identify feedback that moves learning forward</a:t>
            </a:r>
          </a:p>
          <a:p>
            <a:r>
              <a:rPr lang="en-US" dirty="0"/>
              <a:t>Identify and plan a lesson to implement before</a:t>
            </a:r>
          </a:p>
          <a:p>
            <a:pPr algn="ctr"/>
            <a:endParaRPr lang="en-US" dirty="0"/>
          </a:p>
        </p:txBody>
      </p:sp>
      <p:grpSp>
        <p:nvGrpSpPr>
          <p:cNvPr id="7" name="Group 6"/>
          <p:cNvGrpSpPr/>
          <p:nvPr/>
        </p:nvGrpSpPr>
        <p:grpSpPr>
          <a:xfrm>
            <a:off x="628650" y="6176963"/>
            <a:ext cx="10858500" cy="397908"/>
            <a:chOff x="628650" y="6176963"/>
            <a:chExt cx="10858500" cy="397908"/>
          </a:xfrm>
        </p:grpSpPr>
        <p:sp>
          <p:nvSpPr>
            <p:cNvPr id="8" name="TextBox 7"/>
            <p:cNvSpPr txBox="1"/>
            <p:nvPr/>
          </p:nvSpPr>
          <p:spPr>
            <a:xfrm>
              <a:off x="628650" y="6176963"/>
              <a:ext cx="5391150" cy="369332"/>
            </a:xfrm>
            <a:prstGeom prst="rect">
              <a:avLst/>
            </a:prstGeom>
            <a:noFill/>
          </p:spPr>
          <p:txBody>
            <a:bodyPr wrap="square" rtlCol="0">
              <a:spAutoFit/>
            </a:bodyPr>
            <a:lstStyle/>
            <a:p>
              <a:pPr algn="ctr"/>
              <a:r>
                <a:rPr lang="en-US" dirty="0" smtClean="0"/>
                <a:t>Resource:  MDC Training Day 1</a:t>
              </a:r>
              <a:endParaRPr lang="en-US" dirty="0"/>
            </a:p>
          </p:txBody>
        </p:sp>
        <p:sp>
          <p:nvSpPr>
            <p:cNvPr id="9" name="TextBox 8"/>
            <p:cNvSpPr txBox="1"/>
            <p:nvPr/>
          </p:nvSpPr>
          <p:spPr>
            <a:xfrm>
              <a:off x="6096000" y="6205539"/>
              <a:ext cx="5391150" cy="369332"/>
            </a:xfrm>
            <a:prstGeom prst="rect">
              <a:avLst/>
            </a:prstGeom>
            <a:noFill/>
          </p:spPr>
          <p:txBody>
            <a:bodyPr wrap="square" rtlCol="0">
              <a:spAutoFit/>
            </a:bodyPr>
            <a:lstStyle/>
            <a:p>
              <a:pPr algn="ctr"/>
              <a:r>
                <a:rPr lang="en-US" dirty="0" smtClean="0"/>
                <a:t>Resource:  MDC Training Day 2</a:t>
              </a:r>
              <a:endParaRPr lang="en-US" dirty="0"/>
            </a:p>
          </p:txBody>
        </p:sp>
      </p:grpSp>
      <p:sp>
        <p:nvSpPr>
          <p:cNvPr id="2" name="Footer Placeholder 1"/>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4295419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0" y="533400"/>
            <a:ext cx="8382000" cy="3985706"/>
          </a:xfrm>
          <a:prstGeom prst="rect">
            <a:avLst/>
          </a:prstGeom>
        </p:spPr>
        <p:txBody>
          <a:bodyPr wrap="square">
            <a:spAutoFit/>
          </a:bodyPr>
          <a:lstStyle/>
          <a:p>
            <a:r>
              <a:rPr lang="en-US" sz="4000" b="1" dirty="0">
                <a:solidFill>
                  <a:srgbClr val="0D2D5C"/>
                </a:solidFill>
                <a:latin typeface="+mj-lt"/>
              </a:rPr>
              <a:t>Enacting a Problem Solving Lesson</a:t>
            </a:r>
          </a:p>
          <a:p>
            <a:endParaRPr lang="en-US" sz="900" dirty="0">
              <a:solidFill>
                <a:srgbClr val="0070C0"/>
              </a:solidFill>
            </a:endParaRPr>
          </a:p>
          <a:p>
            <a:pPr>
              <a:spcAft>
                <a:spcPts val="600"/>
              </a:spcAft>
            </a:pPr>
            <a:r>
              <a:rPr lang="en-US" sz="2800" dirty="0">
                <a:solidFill>
                  <a:schemeClr val="bg1">
                    <a:lumMod val="10000"/>
                  </a:schemeClr>
                </a:solidFill>
                <a:latin typeface="+mj-lt"/>
              </a:rPr>
              <a:t>Purpose: </a:t>
            </a:r>
          </a:p>
          <a:p>
            <a:pPr marL="571500" indent="-571500">
              <a:spcAft>
                <a:spcPts val="600"/>
              </a:spcAft>
              <a:buFont typeface="Wingdings" pitchFamily="2" charset="2"/>
              <a:buChar char="§"/>
            </a:pPr>
            <a:r>
              <a:rPr lang="en-US" sz="2800" dirty="0">
                <a:solidFill>
                  <a:schemeClr val="bg1">
                    <a:lumMod val="10000"/>
                  </a:schemeClr>
                </a:solidFill>
                <a:latin typeface="+mj-lt"/>
              </a:rPr>
              <a:t>To familiarize you with the structure of a Problem Solving Lesson.</a:t>
            </a:r>
          </a:p>
          <a:p>
            <a:pPr marL="571500" indent="-571500">
              <a:spcAft>
                <a:spcPts val="600"/>
              </a:spcAft>
              <a:buFont typeface="Wingdings" pitchFamily="2" charset="2"/>
              <a:buChar char="§"/>
            </a:pPr>
            <a:endParaRPr lang="en-US" sz="2800" dirty="0">
              <a:solidFill>
                <a:schemeClr val="bg1">
                  <a:lumMod val="10000"/>
                </a:schemeClr>
              </a:solidFill>
              <a:latin typeface="+mj-lt"/>
            </a:endParaRPr>
          </a:p>
          <a:p>
            <a:pPr marL="571500" indent="-571500">
              <a:spcAft>
                <a:spcPts val="600"/>
              </a:spcAft>
              <a:buFont typeface="Wingdings" pitchFamily="2" charset="2"/>
              <a:buChar char="§"/>
            </a:pPr>
            <a:r>
              <a:rPr lang="en-US" sz="2800" dirty="0">
                <a:solidFill>
                  <a:schemeClr val="bg1">
                    <a:lumMod val="10000"/>
                  </a:schemeClr>
                </a:solidFill>
                <a:latin typeface="+mj-lt"/>
              </a:rPr>
              <a:t>To address the differences in the two types of formative assessment lessons.</a:t>
            </a:r>
          </a:p>
          <a:p>
            <a:pPr>
              <a:spcAft>
                <a:spcPts val="600"/>
              </a:spcAft>
            </a:pPr>
            <a:endParaRPr lang="en-US" sz="1600" dirty="0">
              <a:solidFill>
                <a:srgbClr val="0070C0"/>
              </a:solidFill>
            </a:endParaRPr>
          </a:p>
        </p:txBody>
      </p:sp>
      <p:sp>
        <p:nvSpPr>
          <p:cNvPr id="2" name="Footer Placeholder 1"/>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678537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 calcmode="lin" valueType="num">
                                      <p:cBhvr>
                                        <p:cTn id="14"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 calcmode="lin" valueType="num">
                                      <p:cBhvr>
                                        <p:cTn id="21"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2335" y="381001"/>
            <a:ext cx="7696200" cy="5693866"/>
          </a:xfrm>
          <a:prstGeom prst="rect">
            <a:avLst/>
          </a:prstGeom>
        </p:spPr>
        <p:txBody>
          <a:bodyPr wrap="square">
            <a:spAutoFit/>
          </a:bodyPr>
          <a:lstStyle/>
          <a:p>
            <a:r>
              <a:rPr lang="en-US" sz="2800" dirty="0">
                <a:solidFill>
                  <a:schemeClr val="bg1">
                    <a:lumMod val="10000"/>
                  </a:schemeClr>
                </a:solidFill>
                <a:latin typeface="+mj-lt"/>
              </a:rPr>
              <a:t>Return your students’ work on the </a:t>
            </a:r>
            <a:r>
              <a:rPr lang="en-US" sz="2800" i="1" dirty="0">
                <a:solidFill>
                  <a:schemeClr val="bg1">
                    <a:lumMod val="10000"/>
                  </a:schemeClr>
                </a:solidFill>
                <a:latin typeface="+mj-lt"/>
              </a:rPr>
              <a:t>Table Tiles </a:t>
            </a:r>
            <a:r>
              <a:rPr lang="en-US" sz="2800" dirty="0">
                <a:solidFill>
                  <a:schemeClr val="bg1">
                    <a:lumMod val="10000"/>
                  </a:schemeClr>
                </a:solidFill>
                <a:latin typeface="+mj-lt"/>
              </a:rPr>
              <a:t>problem. </a:t>
            </a:r>
            <a:endParaRPr lang="en-US" sz="2800" dirty="0" smtClean="0">
              <a:solidFill>
                <a:schemeClr val="bg1">
                  <a:lumMod val="10000"/>
                </a:schemeClr>
              </a:solidFill>
              <a:latin typeface="+mj-lt"/>
            </a:endParaRPr>
          </a:p>
          <a:p>
            <a:endParaRPr lang="en-US" sz="2800" dirty="0">
              <a:solidFill>
                <a:schemeClr val="bg1">
                  <a:lumMod val="10000"/>
                </a:schemeClr>
              </a:solidFill>
              <a:latin typeface="+mj-lt"/>
            </a:endParaRPr>
          </a:p>
          <a:p>
            <a:r>
              <a:rPr lang="en-US" sz="2800" dirty="0">
                <a:solidFill>
                  <a:schemeClr val="bg1">
                    <a:lumMod val="10000"/>
                  </a:schemeClr>
                </a:solidFill>
                <a:latin typeface="+mj-lt"/>
              </a:rPr>
              <a:t>Ask students to re-read both the </a:t>
            </a:r>
            <a:r>
              <a:rPr lang="en-US" sz="2800" i="1" dirty="0">
                <a:solidFill>
                  <a:schemeClr val="bg1">
                    <a:lumMod val="10000"/>
                  </a:schemeClr>
                </a:solidFill>
                <a:latin typeface="+mj-lt"/>
              </a:rPr>
              <a:t>Table Tiles</a:t>
            </a:r>
          </a:p>
          <a:p>
            <a:r>
              <a:rPr lang="en-US" sz="2800" dirty="0">
                <a:solidFill>
                  <a:schemeClr val="bg1">
                    <a:lumMod val="10000"/>
                  </a:schemeClr>
                </a:solidFill>
                <a:latin typeface="+mj-lt"/>
              </a:rPr>
              <a:t>problem and their solutions. </a:t>
            </a:r>
          </a:p>
          <a:p>
            <a:endParaRPr lang="en-US" sz="2800" dirty="0">
              <a:solidFill>
                <a:schemeClr val="bg1">
                  <a:lumMod val="10000"/>
                </a:schemeClr>
              </a:solidFill>
              <a:latin typeface="+mj-lt"/>
            </a:endParaRPr>
          </a:p>
          <a:p>
            <a:r>
              <a:rPr lang="en-US" sz="2800" dirty="0">
                <a:solidFill>
                  <a:schemeClr val="bg1">
                    <a:lumMod val="10000"/>
                  </a:schemeClr>
                </a:solidFill>
                <a:latin typeface="+mj-lt"/>
              </a:rPr>
              <a:t>If you have not added questions to students’ work, write a short list of  your most common questions on the board. </a:t>
            </a:r>
          </a:p>
          <a:p>
            <a:endParaRPr lang="en-US" sz="2800" dirty="0">
              <a:solidFill>
                <a:schemeClr val="bg1">
                  <a:lumMod val="10000"/>
                </a:schemeClr>
              </a:solidFill>
              <a:latin typeface="+mj-lt"/>
            </a:endParaRPr>
          </a:p>
          <a:p>
            <a:r>
              <a:rPr lang="en-US" sz="2800" dirty="0">
                <a:solidFill>
                  <a:schemeClr val="bg1">
                    <a:lumMod val="10000"/>
                  </a:schemeClr>
                </a:solidFill>
                <a:latin typeface="+mj-lt"/>
              </a:rPr>
              <a:t>Students can then select a few questions appropriate to their own work and begin answering them.</a:t>
            </a:r>
          </a:p>
        </p:txBody>
      </p:sp>
      <p:sp>
        <p:nvSpPr>
          <p:cNvPr id="3" name="Footer Placeholder 2"/>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37383838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p:cTn id="12"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2">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p:cTn id="1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 calcmode="lin" valueType="num">
                                      <p:cBhvr>
                                        <p:cTn id="24"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5"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26" dur="500"/>
                                        <p:tgtEl>
                                          <p:spTgt spid="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p:cTn id="31"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32"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3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371128"/>
            <a:ext cx="8001000" cy="2308324"/>
          </a:xfrm>
          <a:prstGeom prst="rect">
            <a:avLst/>
          </a:prstGeom>
        </p:spPr>
        <p:txBody>
          <a:bodyPr wrap="square">
            <a:spAutoFit/>
          </a:bodyPr>
          <a:lstStyle/>
          <a:p>
            <a:r>
              <a:rPr lang="en-US" sz="2400" dirty="0">
                <a:solidFill>
                  <a:schemeClr val="bg1">
                    <a:lumMod val="10000"/>
                  </a:schemeClr>
                </a:solidFill>
                <a:latin typeface="+mj-lt"/>
              </a:rPr>
              <a:t>Organize the students into small groups of two or three. In trials, teachers found keeping groups small</a:t>
            </a:r>
          </a:p>
          <a:p>
            <a:r>
              <a:rPr lang="en-US" sz="2400" dirty="0">
                <a:solidFill>
                  <a:schemeClr val="bg1">
                    <a:lumMod val="10000"/>
                  </a:schemeClr>
                </a:solidFill>
                <a:latin typeface="+mj-lt"/>
              </a:rPr>
              <a:t>helped more students play an active role. </a:t>
            </a:r>
          </a:p>
          <a:p>
            <a:endParaRPr lang="en-US" sz="2400" dirty="0">
              <a:solidFill>
                <a:schemeClr val="bg1">
                  <a:lumMod val="10000"/>
                </a:schemeClr>
              </a:solidFill>
              <a:latin typeface="+mj-lt"/>
            </a:endParaRPr>
          </a:p>
          <a:p>
            <a:r>
              <a:rPr lang="en-US" sz="2400" dirty="0">
                <a:solidFill>
                  <a:schemeClr val="bg1">
                    <a:lumMod val="10000"/>
                  </a:schemeClr>
                </a:solidFill>
                <a:latin typeface="+mj-lt"/>
              </a:rPr>
              <a:t>Give each group a new sheet of grid paper.</a:t>
            </a:r>
          </a:p>
          <a:p>
            <a:r>
              <a:rPr lang="en-US" sz="2400" dirty="0">
                <a:solidFill>
                  <a:schemeClr val="bg1">
                    <a:lumMod val="10000"/>
                  </a:schemeClr>
                </a:solidFill>
                <a:latin typeface="+mj-lt"/>
              </a:rPr>
              <a:t>Students should now work together to produce a joint solution.</a:t>
            </a:r>
          </a:p>
        </p:txBody>
      </p:sp>
      <p:sp>
        <p:nvSpPr>
          <p:cNvPr id="3" name="Rectangle 2"/>
          <p:cNvSpPr/>
          <p:nvPr/>
        </p:nvSpPr>
        <p:spPr>
          <a:xfrm>
            <a:off x="2089298" y="3248839"/>
            <a:ext cx="7511902" cy="1200329"/>
          </a:xfrm>
          <a:prstGeom prst="rect">
            <a:avLst/>
          </a:prstGeom>
        </p:spPr>
        <p:txBody>
          <a:bodyPr wrap="square">
            <a:spAutoFit/>
          </a:bodyPr>
          <a:lstStyle/>
          <a:p>
            <a:r>
              <a:rPr lang="en-US" sz="2400" dirty="0">
                <a:solidFill>
                  <a:schemeClr val="bg1">
                    <a:lumMod val="10000"/>
                  </a:schemeClr>
                </a:solidFill>
                <a:latin typeface="+mj-lt"/>
              </a:rPr>
              <a:t>You have two tasks during small-group work: to note different student approaches to the task, and to</a:t>
            </a:r>
          </a:p>
          <a:p>
            <a:r>
              <a:rPr lang="en-US" sz="2400" dirty="0">
                <a:solidFill>
                  <a:schemeClr val="bg1">
                    <a:lumMod val="10000"/>
                  </a:schemeClr>
                </a:solidFill>
                <a:latin typeface="+mj-lt"/>
              </a:rPr>
              <a:t>support student problem solving.</a:t>
            </a:r>
          </a:p>
        </p:txBody>
      </p:sp>
      <p:sp>
        <p:nvSpPr>
          <p:cNvPr id="4" name="Footer Placeholder 3"/>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23182420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p:cTn id="19"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2">
                                            <p:txEl>
                                              <p:pRg st="3" end="3"/>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calcmode="lin" valueType="num">
                                      <p:cBhvr>
                                        <p:cTn id="24"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p:cTn id="3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3">
                                            <p:txEl>
                                              <p:pRg st="0" end="0"/>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 calcmode="lin" valueType="num">
                                      <p:cBhvr>
                                        <p:cTn id="3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1981200" y="274638"/>
            <a:ext cx="8229600" cy="673100"/>
          </a:xfrm>
        </p:spPr>
        <p:txBody>
          <a:bodyPr>
            <a:normAutofit fontScale="90000"/>
          </a:bodyPr>
          <a:lstStyle/>
          <a:p>
            <a:r>
              <a:rPr lang="en-US" altLang="en-US" dirty="0" smtClean="0">
                <a:latin typeface="Rockwell" panose="02060603020205020403" pitchFamily="18" charset="0"/>
                <a:ea typeface="ＭＳ Ｐゴシック" panose="020B0600070205080204" pitchFamily="34" charset="-128"/>
              </a:rPr>
              <a:t>Table Tiles</a:t>
            </a:r>
          </a:p>
        </p:txBody>
      </p:sp>
      <p:pic>
        <p:nvPicPr>
          <p:cNvPr id="10242" name="Content Placeholder 4" descr="L9_Table_Tiles_Student_Gamma.pdf"/>
          <p:cNvPicPr>
            <a:picLocks noGrp="1" noChangeAspect="1"/>
          </p:cNvPicPr>
          <p:nvPr>
            <p:ph idx="1"/>
          </p:nvPr>
        </p:nvPicPr>
        <p:blipFill>
          <a:blip r:embed="rId2" cstate="print">
            <a:extLst>
              <a:ext uri="{28A0092B-C50C-407E-A947-70E740481C1C}">
                <a14:useLocalDpi xmlns:a14="http://schemas.microsoft.com/office/drawing/2010/main" val="0"/>
              </a:ext>
            </a:extLst>
          </a:blip>
          <a:srcRect l="7716" t="9811" r="8487" b="37712"/>
          <a:stretch>
            <a:fillRect/>
          </a:stretch>
        </p:blipFill>
        <p:spPr>
          <a:xfrm>
            <a:off x="2616201" y="1016000"/>
            <a:ext cx="6551613" cy="5308600"/>
          </a:xfrm>
        </p:spPr>
      </p:pic>
      <p:sp>
        <p:nvSpPr>
          <p:cNvPr id="2" name="Footer Placeholder 1"/>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382505572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lstStyle/>
          <a:p>
            <a:r>
              <a:rPr lang="en-US" dirty="0" smtClean="0"/>
              <a:t>Questions for Table Tiles</a:t>
            </a:r>
            <a:endParaRPr lang="en-US" dirty="0"/>
          </a:p>
        </p:txBody>
      </p:sp>
      <p:sp>
        <p:nvSpPr>
          <p:cNvPr id="3" name="Content Placeholder 2"/>
          <p:cNvSpPr>
            <a:spLocks noGrp="1"/>
          </p:cNvSpPr>
          <p:nvPr>
            <p:ph idx="1"/>
          </p:nvPr>
        </p:nvSpPr>
        <p:spPr>
          <a:xfrm>
            <a:off x="1981200" y="990600"/>
            <a:ext cx="8686800" cy="5867400"/>
          </a:xfrm>
        </p:spPr>
        <p:txBody>
          <a:bodyPr>
            <a:noAutofit/>
          </a:bodyPr>
          <a:lstStyle/>
          <a:p>
            <a:pPr marL="457200" indent="-457200">
              <a:buAutoNum type="arabicParenR"/>
            </a:pPr>
            <a:r>
              <a:rPr lang="en-US" sz="2200" dirty="0"/>
              <a:t>If you were to buy ¼ pieces, ½ pieces and whole piece how many would you need to buy for the 40cm by 40cm table?</a:t>
            </a:r>
          </a:p>
          <a:p>
            <a:pPr marL="457200" indent="-457200">
              <a:buAutoNum type="arabicParenR" startAt="2"/>
            </a:pPr>
            <a:r>
              <a:rPr lang="en-US" sz="2200" dirty="0"/>
              <a:t>Read the rubric.  Where does Maria use quarter tiles?  Half Tiles?</a:t>
            </a:r>
          </a:p>
          <a:p>
            <a:pPr marL="457200" indent="-457200">
              <a:buAutoNum type="arabicParenR" startAt="3"/>
            </a:pPr>
            <a:r>
              <a:rPr lang="en-US" sz="2200" dirty="0"/>
              <a:t>What do you notice about the difference between the numbers of whole tiles in one table top to the next?</a:t>
            </a:r>
          </a:p>
          <a:p>
            <a:pPr marL="457200" indent="-457200">
              <a:buNone/>
            </a:pPr>
            <a:r>
              <a:rPr lang="en-US" sz="2200" dirty="0"/>
              <a:t> 4)  What is the width and length of the table you just created in your diagram?</a:t>
            </a:r>
          </a:p>
          <a:p>
            <a:pPr>
              <a:buNone/>
            </a:pPr>
            <a:r>
              <a:rPr lang="en-US" sz="2200" dirty="0"/>
              <a:t>5)    Figure out the number of ¼ pieces, ½ pieces and whole pieces of a 30x30 tabletop by drawing it.  After figuring that, look at the 20x20 and 40x40 tile numbers.  Without drawing make a hypothesis on the number of tiles (1/4 pieces, ½ pieces and whole pieces) needed for a 50x50 table.  After making your hypothesis check to see if you were right. </a:t>
            </a:r>
          </a:p>
          <a:p>
            <a:pPr>
              <a:buNone/>
            </a:pPr>
            <a:r>
              <a:rPr lang="en-US" sz="2200" dirty="0"/>
              <a:t>6)  How can you write your answer using mathematical language?</a:t>
            </a:r>
          </a:p>
          <a:p>
            <a:pPr>
              <a:buNone/>
            </a:pPr>
            <a:r>
              <a:rPr lang="en-US" sz="2200" dirty="0"/>
              <a:t>7)  How could you explain how you reached your conclusions so that another class understands?</a:t>
            </a:r>
            <a:br>
              <a:rPr lang="en-US" sz="2200" dirty="0"/>
            </a:br>
            <a:endParaRPr lang="en-US" sz="2200" dirty="0"/>
          </a:p>
        </p:txBody>
      </p:sp>
      <p:sp>
        <p:nvSpPr>
          <p:cNvPr id="4" name="Footer Placeholder 3"/>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175402654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a:xfrm>
            <a:off x="1981200" y="274639"/>
            <a:ext cx="8229600" cy="503237"/>
          </a:xfrm>
        </p:spPr>
        <p:txBody>
          <a:bodyPr>
            <a:normAutofit fontScale="90000"/>
          </a:bodyPr>
          <a:lstStyle/>
          <a:p>
            <a:r>
              <a:rPr lang="en-US" altLang="en-US" dirty="0" smtClean="0">
                <a:latin typeface="Arial" panose="020B0604020202020204" pitchFamily="34" charset="0"/>
                <a:ea typeface="ＭＳ Ｐゴシック" panose="020B0600070205080204" pitchFamily="34" charset="-128"/>
              </a:rPr>
              <a:t/>
            </a:r>
            <a:br>
              <a:rPr lang="en-US" altLang="en-US" dirty="0" smtClean="0">
                <a:latin typeface="Arial" panose="020B0604020202020204" pitchFamily="34" charset="0"/>
                <a:ea typeface="ＭＳ Ｐゴシック" panose="020B0600070205080204" pitchFamily="34" charset="-128"/>
              </a:rPr>
            </a:br>
            <a:r>
              <a:rPr lang="en-US" altLang="en-US" dirty="0" smtClean="0">
                <a:latin typeface="Rockwell" panose="02060603020205020403" pitchFamily="18" charset="0"/>
                <a:ea typeface="ＭＳ Ｐゴシック" panose="020B0600070205080204" pitchFamily="34" charset="-128"/>
              </a:rPr>
              <a:t>Student Responses to Discuss</a:t>
            </a:r>
            <a:r>
              <a:rPr lang="en-GB" altLang="en-US" dirty="0" smtClean="0">
                <a:latin typeface="Rockwell" panose="02060603020205020403" pitchFamily="18" charset="0"/>
                <a:ea typeface="ＭＳ Ｐゴシック" panose="020B0600070205080204" pitchFamily="34" charset="-128"/>
              </a:rPr>
              <a:t/>
            </a:r>
            <a:br>
              <a:rPr lang="en-GB" altLang="en-US" dirty="0" smtClean="0">
                <a:latin typeface="Rockwell" panose="02060603020205020403" pitchFamily="18" charset="0"/>
                <a:ea typeface="ＭＳ Ｐゴシック" panose="020B0600070205080204" pitchFamily="34" charset="-128"/>
              </a:rPr>
            </a:br>
            <a:endParaRPr lang="en-US" altLang="en-US" dirty="0" smtClean="0">
              <a:latin typeface="Rockwell" panose="02060603020205020403" pitchFamily="18" charset="0"/>
              <a:ea typeface="ＭＳ Ｐゴシック" panose="020B0600070205080204" pitchFamily="34" charset="-128"/>
            </a:endParaRPr>
          </a:p>
        </p:txBody>
      </p:sp>
      <p:sp>
        <p:nvSpPr>
          <p:cNvPr id="11266" name="Content Placeholder 2"/>
          <p:cNvSpPr>
            <a:spLocks noGrp="1"/>
          </p:cNvSpPr>
          <p:nvPr>
            <p:ph idx="1"/>
          </p:nvPr>
        </p:nvSpPr>
        <p:spPr>
          <a:xfrm>
            <a:off x="1981200" y="1452563"/>
            <a:ext cx="8229600" cy="4673600"/>
          </a:xfrm>
        </p:spPr>
        <p:txBody>
          <a:bodyPr/>
          <a:lstStyle/>
          <a:p>
            <a:pPr marL="514350" indent="-514350">
              <a:buFont typeface="Arial" panose="020B0604020202020204" pitchFamily="34" charset="0"/>
              <a:buAutoNum type="arabicPeriod"/>
            </a:pPr>
            <a:r>
              <a:rPr lang="en-US" altLang="en-US" sz="2400" dirty="0">
                <a:ea typeface="ＭＳ Ｐゴシック" panose="020B0600070205080204" pitchFamily="34" charset="-128"/>
              </a:rPr>
              <a:t>Describe the problem solving approach the student used. </a:t>
            </a:r>
            <a:endParaRPr lang="en-GB" altLang="en-US" sz="2400" dirty="0">
              <a:ea typeface="ＭＳ Ｐゴシック" panose="020B0600070205080204" pitchFamily="34" charset="-128"/>
            </a:endParaRPr>
          </a:p>
          <a:p>
            <a:pPr marL="514350" indent="-514350">
              <a:buNone/>
            </a:pPr>
            <a:r>
              <a:rPr lang="en-US" altLang="en-US" sz="2400" dirty="0">
                <a:ea typeface="ＭＳ Ｐゴシック" panose="020B0600070205080204" pitchFamily="34" charset="-128"/>
              </a:rPr>
              <a:t>	You might, for example:</a:t>
            </a:r>
            <a:endParaRPr lang="en-GB" altLang="en-US" sz="2400" dirty="0">
              <a:ea typeface="ＭＳ Ｐゴシック" panose="020B0600070205080204" pitchFamily="34" charset="-128"/>
            </a:endParaRPr>
          </a:p>
          <a:p>
            <a:pPr marL="914400" lvl="2" indent="-514350"/>
            <a:r>
              <a:rPr lang="en-US" altLang="en-US" sz="2400" dirty="0">
                <a:ea typeface="ＭＳ Ｐゴシック" panose="020B0600070205080204" pitchFamily="34" charset="-128"/>
              </a:rPr>
              <a:t>Describe the way the student has colored the pattern of tiles.</a:t>
            </a:r>
            <a:endParaRPr lang="en-GB" altLang="en-US" sz="2400" dirty="0">
              <a:ea typeface="ＭＳ Ｐゴシック" panose="020B0600070205080204" pitchFamily="34" charset="-128"/>
            </a:endParaRPr>
          </a:p>
          <a:p>
            <a:pPr marL="914400" lvl="2" indent="-514350"/>
            <a:r>
              <a:rPr lang="en-US" altLang="en-US" sz="2400" dirty="0">
                <a:ea typeface="ＭＳ Ｐゴシック" panose="020B0600070205080204" pitchFamily="34" charset="-128"/>
              </a:rPr>
              <a:t>Describe what the student did to calculate a sequence of numbers.</a:t>
            </a:r>
          </a:p>
          <a:p>
            <a:pPr marL="514350" lvl="1" indent="-514350">
              <a:buNone/>
            </a:pPr>
            <a:endParaRPr lang="en-GB" altLang="en-US" dirty="0" smtClean="0">
              <a:ea typeface="ＭＳ Ｐゴシック" panose="020B0600070205080204" pitchFamily="34" charset="-128"/>
            </a:endParaRPr>
          </a:p>
          <a:p>
            <a:pPr marL="514350" indent="-514350">
              <a:buNone/>
            </a:pPr>
            <a:r>
              <a:rPr lang="en-US" altLang="en-US" sz="2400" dirty="0">
                <a:ea typeface="ＭＳ Ｐゴシック" panose="020B0600070205080204" pitchFamily="34" charset="-128"/>
              </a:rPr>
              <a:t>2.	Explain what the student needs to do to complete his or her solution.</a:t>
            </a:r>
            <a:endParaRPr lang="en-GB" altLang="en-US" sz="2400" dirty="0">
              <a:ea typeface="ＭＳ Ｐゴシック" panose="020B0600070205080204" pitchFamily="34" charset="-128"/>
            </a:endParaRPr>
          </a:p>
          <a:p>
            <a:pPr marL="514350" indent="-514350"/>
            <a:endParaRPr lang="en-US" altLang="en-US" dirty="0" smtClean="0">
              <a:ea typeface="ＭＳ Ｐゴシック" panose="020B0600070205080204" pitchFamily="34" charset="-128"/>
            </a:endParaRPr>
          </a:p>
        </p:txBody>
      </p:sp>
      <p:sp>
        <p:nvSpPr>
          <p:cNvPr id="11268" name="Title 1"/>
          <p:cNvSpPr txBox="1">
            <a:spLocks/>
          </p:cNvSpPr>
          <p:nvPr/>
        </p:nvSpPr>
        <p:spPr bwMode="auto">
          <a:xfrm>
            <a:off x="1981200" y="274638"/>
            <a:ext cx="8229600" cy="673100"/>
          </a:xfrm>
          <a:prstGeom prst="rect">
            <a:avLst/>
          </a:prstGeom>
          <a:solidFill>
            <a:srgbClr val="6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200" b="1" dirty="0">
                <a:solidFill>
                  <a:schemeClr val="bg1"/>
                </a:solidFill>
                <a:latin typeface="Rockwell" panose="02060603020205020403" pitchFamily="18" charset="0"/>
              </a:rPr>
              <a:t>Sample Responses to Discuss</a:t>
            </a:r>
          </a:p>
        </p:txBody>
      </p:sp>
      <p:sp>
        <p:nvSpPr>
          <p:cNvPr id="2" name="Footer Placeholder 1"/>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56317855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rot="19551190">
            <a:off x="2427339" y="1834606"/>
            <a:ext cx="3320120" cy="1866887"/>
          </a:xfrm>
          <a:prstGeom prst="rect">
            <a:avLst/>
          </a:prstGeom>
        </p:spPr>
      </p:pic>
      <p:pic>
        <p:nvPicPr>
          <p:cNvPr id="5" name="Picture 4"/>
          <p:cNvPicPr>
            <a:picLocks noChangeAspect="1"/>
          </p:cNvPicPr>
          <p:nvPr/>
        </p:nvPicPr>
        <p:blipFill>
          <a:blip r:embed="rId3" cstate="print"/>
          <a:stretch>
            <a:fillRect/>
          </a:stretch>
        </p:blipFill>
        <p:spPr>
          <a:xfrm rot="19778440">
            <a:off x="284308" y="674460"/>
            <a:ext cx="3210458" cy="1996071"/>
          </a:xfrm>
          <a:prstGeom prst="rect">
            <a:avLst/>
          </a:prstGeom>
        </p:spPr>
      </p:pic>
      <p:pic>
        <p:nvPicPr>
          <p:cNvPr id="6" name="Picture 5"/>
          <p:cNvPicPr>
            <a:picLocks noChangeAspect="1"/>
          </p:cNvPicPr>
          <p:nvPr/>
        </p:nvPicPr>
        <p:blipFill>
          <a:blip r:embed="rId4" cstate="print"/>
          <a:stretch>
            <a:fillRect/>
          </a:stretch>
        </p:blipFill>
        <p:spPr>
          <a:xfrm rot="19547180">
            <a:off x="5044798" y="2616024"/>
            <a:ext cx="3244330" cy="1978488"/>
          </a:xfrm>
          <a:prstGeom prst="rect">
            <a:avLst/>
          </a:prstGeom>
        </p:spPr>
      </p:pic>
      <p:pic>
        <p:nvPicPr>
          <p:cNvPr id="7" name="Picture 6"/>
          <p:cNvPicPr>
            <a:picLocks noChangeAspect="1"/>
          </p:cNvPicPr>
          <p:nvPr/>
        </p:nvPicPr>
        <p:blipFill>
          <a:blip r:embed="rId5" cstate="print"/>
          <a:stretch>
            <a:fillRect/>
          </a:stretch>
        </p:blipFill>
        <p:spPr>
          <a:xfrm rot="19646002">
            <a:off x="7979861" y="3778947"/>
            <a:ext cx="3149982" cy="2173545"/>
          </a:xfrm>
          <a:prstGeom prst="rect">
            <a:avLst/>
          </a:prstGeom>
        </p:spPr>
      </p:pic>
      <p:sp>
        <p:nvSpPr>
          <p:cNvPr id="8" name="Footer Placeholder 7"/>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476049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1905001" y="381000"/>
            <a:ext cx="8257463" cy="60960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217951165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Videos of People Enacting Lesson</a:t>
            </a:r>
            <a:endParaRPr lang="en-US" dirty="0"/>
          </a:p>
        </p:txBody>
      </p:sp>
      <p:sp>
        <p:nvSpPr>
          <p:cNvPr id="3" name="Content Placeholder 2"/>
          <p:cNvSpPr>
            <a:spLocks noGrp="1"/>
          </p:cNvSpPr>
          <p:nvPr>
            <p:ph sz="half" idx="1"/>
          </p:nvPr>
        </p:nvSpPr>
        <p:spPr/>
        <p:txBody>
          <a:bodyPr/>
          <a:lstStyle/>
          <a:p>
            <a:r>
              <a:rPr lang="en-US" dirty="0" smtClean="0"/>
              <a:t>Collaborative Activity</a:t>
            </a:r>
          </a:p>
          <a:p>
            <a:pPr>
              <a:buNone/>
            </a:pPr>
            <a:endParaRPr lang="en-US" dirty="0"/>
          </a:p>
          <a:p>
            <a:pPr>
              <a:buNone/>
            </a:pPr>
            <a:r>
              <a:rPr lang="en-US" dirty="0" smtClean="0">
                <a:hlinkClick r:id="rId2"/>
              </a:rPr>
              <a:t>http://vimeo.com/73705804</a:t>
            </a:r>
            <a:endParaRPr lang="en-US" dirty="0"/>
          </a:p>
        </p:txBody>
      </p:sp>
      <p:sp>
        <p:nvSpPr>
          <p:cNvPr id="4" name="Content Placeholder 3"/>
          <p:cNvSpPr>
            <a:spLocks noGrp="1"/>
          </p:cNvSpPr>
          <p:nvPr>
            <p:ph sz="half" idx="2"/>
          </p:nvPr>
        </p:nvSpPr>
        <p:spPr/>
        <p:txBody>
          <a:bodyPr/>
          <a:lstStyle/>
          <a:p>
            <a:r>
              <a:rPr lang="en-US" dirty="0" smtClean="0"/>
              <a:t>Classroom Discussion</a:t>
            </a:r>
          </a:p>
          <a:p>
            <a:pPr>
              <a:buNone/>
            </a:pPr>
            <a:endParaRPr lang="en-US" dirty="0"/>
          </a:p>
          <a:p>
            <a:pPr>
              <a:buNone/>
            </a:pPr>
            <a:r>
              <a:rPr lang="en-US" dirty="0" smtClean="0">
                <a:hlinkClick r:id="rId3"/>
              </a:rPr>
              <a:t>http://vimeo.com/73706010</a:t>
            </a:r>
            <a:endParaRPr lang="en-US" dirty="0"/>
          </a:p>
        </p:txBody>
      </p:sp>
      <p:sp>
        <p:nvSpPr>
          <p:cNvPr id="5" name="Footer Placeholder 4"/>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62162458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MDC Training</a:t>
            </a:r>
            <a:endParaRPr lang="en-US" dirty="0"/>
          </a:p>
        </p:txBody>
      </p:sp>
      <p:sp>
        <p:nvSpPr>
          <p:cNvPr id="5" name="Content Placeholder 4"/>
          <p:cNvSpPr>
            <a:spLocks noGrp="1"/>
          </p:cNvSpPr>
          <p:nvPr>
            <p:ph sz="half" idx="1"/>
          </p:nvPr>
        </p:nvSpPr>
        <p:spPr>
          <a:xfrm>
            <a:off x="838200" y="1539871"/>
            <a:ext cx="5181600" cy="4351338"/>
          </a:xfrm>
        </p:spPr>
        <p:txBody>
          <a:bodyPr>
            <a:normAutofit fontScale="92500" lnSpcReduction="10000"/>
          </a:bodyPr>
          <a:lstStyle/>
          <a:p>
            <a:pPr marL="0" indent="0" algn="ctr">
              <a:buNone/>
            </a:pPr>
            <a:r>
              <a:rPr lang="en-US" dirty="0" smtClean="0"/>
              <a:t>Day 1</a:t>
            </a:r>
          </a:p>
          <a:p>
            <a:r>
              <a:rPr lang="en-US" dirty="0" smtClean="0"/>
              <a:t>Review of Formative Assessment</a:t>
            </a:r>
          </a:p>
          <a:p>
            <a:r>
              <a:rPr lang="en-US" dirty="0" smtClean="0"/>
              <a:t>What is MDC?</a:t>
            </a:r>
          </a:p>
          <a:p>
            <a:r>
              <a:rPr lang="en-US" dirty="0" smtClean="0"/>
              <a:t>Complete Concept Development as a large group</a:t>
            </a:r>
          </a:p>
          <a:p>
            <a:r>
              <a:rPr lang="en-US" dirty="0" smtClean="0"/>
              <a:t>Go through MDC Resources for lesson</a:t>
            </a:r>
          </a:p>
          <a:p>
            <a:r>
              <a:rPr lang="en-US" dirty="0" smtClean="0"/>
              <a:t>Complete Concept Development in Grade Level Groups.  Thinking like a student.</a:t>
            </a:r>
          </a:p>
          <a:p>
            <a:pPr algn="ctr"/>
            <a:endParaRPr lang="en-US" dirty="0" smtClean="0"/>
          </a:p>
          <a:p>
            <a:endParaRPr lang="en-US" dirty="0"/>
          </a:p>
        </p:txBody>
      </p:sp>
      <p:sp>
        <p:nvSpPr>
          <p:cNvPr id="6" name="Content Placeholder 5"/>
          <p:cNvSpPr>
            <a:spLocks noGrp="1"/>
          </p:cNvSpPr>
          <p:nvPr>
            <p:ph sz="half" idx="2"/>
          </p:nvPr>
        </p:nvSpPr>
        <p:spPr>
          <a:xfrm>
            <a:off x="6172200" y="1539871"/>
            <a:ext cx="5181600" cy="4351338"/>
          </a:xfrm>
        </p:spPr>
        <p:txBody>
          <a:bodyPr>
            <a:normAutofit fontScale="92500" lnSpcReduction="10000"/>
          </a:bodyPr>
          <a:lstStyle/>
          <a:p>
            <a:pPr algn="ctr"/>
            <a:r>
              <a:rPr lang="en-US" dirty="0" smtClean="0"/>
              <a:t>Day 2</a:t>
            </a:r>
          </a:p>
          <a:p>
            <a:r>
              <a:rPr lang="en-US" dirty="0" smtClean="0"/>
              <a:t>Review Formative Assessment</a:t>
            </a:r>
          </a:p>
          <a:p>
            <a:r>
              <a:rPr lang="en-US" dirty="0" smtClean="0"/>
              <a:t>Review Format of Concept Development Lesson</a:t>
            </a:r>
          </a:p>
          <a:p>
            <a:r>
              <a:rPr lang="en-US" dirty="0" smtClean="0"/>
              <a:t>Complete Problem Solving Lesson</a:t>
            </a:r>
          </a:p>
          <a:p>
            <a:r>
              <a:rPr lang="en-US" b="1" dirty="0"/>
              <a:t>Identifying student misconceptions and identify feedback that moves learning forward</a:t>
            </a:r>
          </a:p>
          <a:p>
            <a:r>
              <a:rPr lang="en-US" dirty="0"/>
              <a:t>Identify and plan a lesson to implement before</a:t>
            </a:r>
          </a:p>
          <a:p>
            <a:pPr algn="ctr"/>
            <a:endParaRPr lang="en-US" dirty="0"/>
          </a:p>
        </p:txBody>
      </p:sp>
      <p:grpSp>
        <p:nvGrpSpPr>
          <p:cNvPr id="7" name="Group 6"/>
          <p:cNvGrpSpPr/>
          <p:nvPr/>
        </p:nvGrpSpPr>
        <p:grpSpPr>
          <a:xfrm>
            <a:off x="628650" y="6176963"/>
            <a:ext cx="10858500" cy="397908"/>
            <a:chOff x="628650" y="6176963"/>
            <a:chExt cx="10858500" cy="397908"/>
          </a:xfrm>
        </p:grpSpPr>
        <p:sp>
          <p:nvSpPr>
            <p:cNvPr id="8" name="TextBox 7"/>
            <p:cNvSpPr txBox="1"/>
            <p:nvPr/>
          </p:nvSpPr>
          <p:spPr>
            <a:xfrm>
              <a:off x="628650" y="6176963"/>
              <a:ext cx="5391150" cy="369332"/>
            </a:xfrm>
            <a:prstGeom prst="rect">
              <a:avLst/>
            </a:prstGeom>
            <a:noFill/>
          </p:spPr>
          <p:txBody>
            <a:bodyPr wrap="square" rtlCol="0">
              <a:spAutoFit/>
            </a:bodyPr>
            <a:lstStyle/>
            <a:p>
              <a:pPr algn="ctr"/>
              <a:r>
                <a:rPr lang="en-US" dirty="0" smtClean="0"/>
                <a:t>Resource:  MDC Training Day 1</a:t>
              </a:r>
              <a:endParaRPr lang="en-US" dirty="0"/>
            </a:p>
          </p:txBody>
        </p:sp>
        <p:sp>
          <p:nvSpPr>
            <p:cNvPr id="9" name="TextBox 8"/>
            <p:cNvSpPr txBox="1"/>
            <p:nvPr/>
          </p:nvSpPr>
          <p:spPr>
            <a:xfrm>
              <a:off x="6096000" y="6205539"/>
              <a:ext cx="5391150" cy="369332"/>
            </a:xfrm>
            <a:prstGeom prst="rect">
              <a:avLst/>
            </a:prstGeom>
            <a:noFill/>
          </p:spPr>
          <p:txBody>
            <a:bodyPr wrap="square" rtlCol="0">
              <a:spAutoFit/>
            </a:bodyPr>
            <a:lstStyle/>
            <a:p>
              <a:pPr algn="ctr"/>
              <a:r>
                <a:rPr lang="en-US" dirty="0" smtClean="0"/>
                <a:t>Resource:  MDC Training Day 2</a:t>
              </a:r>
              <a:endParaRPr lang="en-US" dirty="0"/>
            </a:p>
          </p:txBody>
        </p:sp>
      </p:grpSp>
      <p:sp>
        <p:nvSpPr>
          <p:cNvPr id="2" name="Footer Placeholder 1"/>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66863857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19658697"/>
              </p:ext>
            </p:extLst>
          </p:nvPr>
        </p:nvGraphicFramePr>
        <p:xfrm>
          <a:off x="3200400" y="3962400"/>
          <a:ext cx="8460318" cy="2217420"/>
        </p:xfrm>
        <a:graphic>
          <a:graphicData uri="http://schemas.openxmlformats.org/drawingml/2006/table">
            <a:tbl>
              <a:tblPr firstRow="1" bandRow="1">
                <a:tableStyleId>{5C22544A-7EE6-4342-B048-85BDC9FD1C3A}</a:tableStyleId>
              </a:tblPr>
              <a:tblGrid>
                <a:gridCol w="2820106">
                  <a:extLst>
                    <a:ext uri="{9D8B030D-6E8A-4147-A177-3AD203B41FA5}">
                      <a16:colId xmlns:a16="http://schemas.microsoft.com/office/drawing/2014/main" val="20000"/>
                    </a:ext>
                  </a:extLst>
                </a:gridCol>
                <a:gridCol w="2820106">
                  <a:extLst>
                    <a:ext uri="{9D8B030D-6E8A-4147-A177-3AD203B41FA5}">
                      <a16:colId xmlns:a16="http://schemas.microsoft.com/office/drawing/2014/main" val="20001"/>
                    </a:ext>
                  </a:extLst>
                </a:gridCol>
                <a:gridCol w="2820106">
                  <a:extLst>
                    <a:ext uri="{9D8B030D-6E8A-4147-A177-3AD203B41FA5}">
                      <a16:colId xmlns:a16="http://schemas.microsoft.com/office/drawing/2014/main" val="20002"/>
                    </a:ext>
                  </a:extLst>
                </a:gridCol>
              </a:tblGrid>
              <a:tr h="1028700">
                <a:tc>
                  <a:txBody>
                    <a:bodyPr/>
                    <a:lstStyle/>
                    <a:p>
                      <a:r>
                        <a:rPr lang="en-US" sz="2400" dirty="0" smtClean="0">
                          <a:solidFill>
                            <a:schemeClr val="bg2"/>
                          </a:solidFill>
                        </a:rPr>
                        <a:t>Standard Form: </a:t>
                      </a:r>
                    </a:p>
                  </a:txBody>
                  <a:tcPr>
                    <a:lnL w="12700" cmpd="sng">
                      <a:noFill/>
                    </a:lnL>
                    <a:lnR w="12700"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2"/>
                          </a:solidFill>
                        </a:rPr>
                        <a:t>Factored Form: </a:t>
                      </a:r>
                    </a:p>
                    <a:p>
                      <a:r>
                        <a:rPr lang="en-US" sz="2400" dirty="0" smtClean="0">
                          <a:hlinkClick r:id="rId3"/>
                        </a:rPr>
                        <a:t>2 is greater than 4</a:t>
                      </a:r>
                      <a:endParaRPr lang="en-US" sz="2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2"/>
                          </a:solidFill>
                        </a:rPr>
                        <a:t>Completed Square Form: </a:t>
                      </a:r>
                    </a:p>
                    <a:p>
                      <a:endParaRPr lang="en-US" sz="2400" dirty="0"/>
                    </a:p>
                  </a:txBody>
                  <a:tcPr>
                    <a:lnL w="12700" cap="flat" cmpd="sng" algn="ctr">
                      <a:solidFill>
                        <a:schemeClr val="bg2"/>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28700">
                <a:tc>
                  <a:txBody>
                    <a:bodyPr/>
                    <a:lstStyle/>
                    <a:p>
                      <a:r>
                        <a:rPr lang="en-US" sz="2400" dirty="0" smtClean="0">
                          <a:solidFill>
                            <a:schemeClr val="bg2"/>
                          </a:solidFill>
                        </a:rPr>
                        <a:t>y = x</a:t>
                      </a:r>
                      <a:r>
                        <a:rPr lang="en-US" sz="2400" baseline="30000" dirty="0" smtClean="0">
                          <a:solidFill>
                            <a:schemeClr val="bg2"/>
                          </a:solidFill>
                        </a:rPr>
                        <a:t>2</a:t>
                      </a:r>
                      <a:r>
                        <a:rPr lang="en-US" sz="2400" dirty="0" smtClean="0">
                          <a:solidFill>
                            <a:schemeClr val="bg2"/>
                          </a:solidFill>
                        </a:rPr>
                        <a:t> – 10x + 24 </a:t>
                      </a:r>
                    </a:p>
                    <a:p>
                      <a:endParaRPr lang="en-US" sz="2400" dirty="0"/>
                    </a:p>
                  </a:txBody>
                  <a:tcPr>
                    <a:lnL w="12700" cmpd="sng">
                      <a:noFill/>
                    </a:lnL>
                    <a:lnR w="12700" cap="flat" cmpd="sng" algn="ctr">
                      <a:solidFill>
                        <a:schemeClr val="bg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2"/>
                          </a:solidFill>
                        </a:rPr>
                        <a:t>y = (x – 4)(x – 6) </a:t>
                      </a:r>
                    </a:p>
                    <a:p>
                      <a:endParaRPr lang="en-US" sz="24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r>
                        <a:rPr lang="en-US" sz="2400" dirty="0" smtClean="0">
                          <a:solidFill>
                            <a:schemeClr val="bg2"/>
                          </a:solidFill>
                        </a:rPr>
                        <a:t>y = (x – 5)</a:t>
                      </a:r>
                      <a:r>
                        <a:rPr lang="en-US" sz="2400" baseline="30000" dirty="0" smtClean="0">
                          <a:solidFill>
                            <a:schemeClr val="bg2"/>
                          </a:solidFill>
                        </a:rPr>
                        <a:t>2</a:t>
                      </a:r>
                      <a:r>
                        <a:rPr lang="en-US" sz="2400" dirty="0" smtClean="0">
                          <a:solidFill>
                            <a:schemeClr val="bg2"/>
                          </a:solidFill>
                        </a:rPr>
                        <a:t> – 1</a:t>
                      </a:r>
                    </a:p>
                    <a:p>
                      <a:endParaRPr lang="en-US" sz="2400" dirty="0"/>
                    </a:p>
                  </a:txBody>
                  <a:tcPr>
                    <a:lnL w="12700" cap="flat" cmpd="sng" algn="ctr">
                      <a:solidFill>
                        <a:schemeClr val="bg2"/>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8194" name="Picture 2" descr="http://www.ekaterinawalter.com/wp-content/uploads/2010/04/misconcep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74046">
            <a:off x="1981200" y="457201"/>
            <a:ext cx="3810000" cy="3552825"/>
          </a:xfrm>
          <a:prstGeom prst="rect">
            <a:avLst/>
          </a:prstGeom>
          <a:noFill/>
          <a:effectLst>
            <a:outerShdw blurRad="63500" sx="102000" sy="102000" algn="ctr" rotWithShape="0">
              <a:prstClr val="black">
                <a:alpha val="40000"/>
              </a:prstClr>
            </a:outerShdw>
            <a:reflection blurRad="6350" stA="50000" endA="300" endPos="3850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35038586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2163"/>
          </a:xfrm>
        </p:spPr>
        <p:txBody>
          <a:bodyPr>
            <a:normAutofit/>
          </a:bodyPr>
          <a:lstStyle/>
          <a:p>
            <a:r>
              <a:rPr lang="en-US" sz="3200" dirty="0" smtClean="0"/>
              <a:t>Identifying Misconceptions/Measuring Student Grow</a:t>
            </a:r>
            <a:endParaRPr lang="en-US" sz="3200" dirty="0"/>
          </a:p>
        </p:txBody>
      </p:sp>
      <p:sp>
        <p:nvSpPr>
          <p:cNvPr id="3" name="Content Placeholder 2"/>
          <p:cNvSpPr>
            <a:spLocks noGrp="1"/>
          </p:cNvSpPr>
          <p:nvPr>
            <p:ph idx="1"/>
          </p:nvPr>
        </p:nvSpPr>
        <p:spPr>
          <a:xfrm>
            <a:off x="838200" y="1296988"/>
            <a:ext cx="10515600" cy="4351338"/>
          </a:xfrm>
        </p:spPr>
        <p:txBody>
          <a:bodyPr/>
          <a:lstStyle/>
          <a:p>
            <a:pPr marL="514350" indent="-514350">
              <a:buAutoNum type="arabicParenR"/>
            </a:pPr>
            <a:r>
              <a:rPr lang="en-US" dirty="0" smtClean="0"/>
              <a:t>Identify Student Misconceptions on Pre-Assessment</a:t>
            </a:r>
          </a:p>
          <a:p>
            <a:pPr marL="514350" indent="-514350">
              <a:buAutoNum type="arabicParenR"/>
            </a:pPr>
            <a:r>
              <a:rPr lang="en-US" dirty="0" smtClean="0"/>
              <a:t>Fill in Misconceptions on Spreadsheet to measure growth</a:t>
            </a:r>
          </a:p>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1876384365"/>
              </p:ext>
            </p:extLst>
          </p:nvPr>
        </p:nvGraphicFramePr>
        <p:xfrm>
          <a:off x="2671768" y="2218530"/>
          <a:ext cx="5757857" cy="4504944"/>
        </p:xfrm>
        <a:graphic>
          <a:graphicData uri="http://schemas.openxmlformats.org/drawingml/2006/table">
            <a:tbl>
              <a:tblPr>
                <a:tableStyleId>{5C22544A-7EE6-4342-B048-85BDC9FD1C3A}</a:tableStyleId>
              </a:tblPr>
              <a:tblGrid>
                <a:gridCol w="794187">
                  <a:extLst>
                    <a:ext uri="{9D8B030D-6E8A-4147-A177-3AD203B41FA5}">
                      <a16:colId xmlns:a16="http://schemas.microsoft.com/office/drawing/2014/main" val="20000"/>
                    </a:ext>
                  </a:extLst>
                </a:gridCol>
                <a:gridCol w="670095">
                  <a:extLst>
                    <a:ext uri="{9D8B030D-6E8A-4147-A177-3AD203B41FA5}">
                      <a16:colId xmlns:a16="http://schemas.microsoft.com/office/drawing/2014/main" val="20001"/>
                    </a:ext>
                  </a:extLst>
                </a:gridCol>
                <a:gridCol w="643022">
                  <a:extLst>
                    <a:ext uri="{9D8B030D-6E8A-4147-A177-3AD203B41FA5}">
                      <a16:colId xmlns:a16="http://schemas.microsoft.com/office/drawing/2014/main" val="20002"/>
                    </a:ext>
                  </a:extLst>
                </a:gridCol>
                <a:gridCol w="370019">
                  <a:extLst>
                    <a:ext uri="{9D8B030D-6E8A-4147-A177-3AD203B41FA5}">
                      <a16:colId xmlns:a16="http://schemas.microsoft.com/office/drawing/2014/main" val="20003"/>
                    </a:ext>
                  </a:extLst>
                </a:gridCol>
                <a:gridCol w="370019">
                  <a:extLst>
                    <a:ext uri="{9D8B030D-6E8A-4147-A177-3AD203B41FA5}">
                      <a16:colId xmlns:a16="http://schemas.microsoft.com/office/drawing/2014/main" val="20004"/>
                    </a:ext>
                  </a:extLst>
                </a:gridCol>
                <a:gridCol w="270745">
                  <a:extLst>
                    <a:ext uri="{9D8B030D-6E8A-4147-A177-3AD203B41FA5}">
                      <a16:colId xmlns:a16="http://schemas.microsoft.com/office/drawing/2014/main" val="20005"/>
                    </a:ext>
                  </a:extLst>
                </a:gridCol>
                <a:gridCol w="270745">
                  <a:extLst>
                    <a:ext uri="{9D8B030D-6E8A-4147-A177-3AD203B41FA5}">
                      <a16:colId xmlns:a16="http://schemas.microsoft.com/office/drawing/2014/main" val="20006"/>
                    </a:ext>
                  </a:extLst>
                </a:gridCol>
                <a:gridCol w="270745">
                  <a:extLst>
                    <a:ext uri="{9D8B030D-6E8A-4147-A177-3AD203B41FA5}">
                      <a16:colId xmlns:a16="http://schemas.microsoft.com/office/drawing/2014/main" val="20007"/>
                    </a:ext>
                  </a:extLst>
                </a:gridCol>
                <a:gridCol w="209828">
                  <a:extLst>
                    <a:ext uri="{9D8B030D-6E8A-4147-A177-3AD203B41FA5}">
                      <a16:colId xmlns:a16="http://schemas.microsoft.com/office/drawing/2014/main" val="20008"/>
                    </a:ext>
                  </a:extLst>
                </a:gridCol>
                <a:gridCol w="209828">
                  <a:extLst>
                    <a:ext uri="{9D8B030D-6E8A-4147-A177-3AD203B41FA5}">
                      <a16:colId xmlns:a16="http://schemas.microsoft.com/office/drawing/2014/main" val="20009"/>
                    </a:ext>
                  </a:extLst>
                </a:gridCol>
                <a:gridCol w="209828">
                  <a:extLst>
                    <a:ext uri="{9D8B030D-6E8A-4147-A177-3AD203B41FA5}">
                      <a16:colId xmlns:a16="http://schemas.microsoft.com/office/drawing/2014/main" val="20010"/>
                    </a:ext>
                  </a:extLst>
                </a:gridCol>
                <a:gridCol w="209828">
                  <a:extLst>
                    <a:ext uri="{9D8B030D-6E8A-4147-A177-3AD203B41FA5}">
                      <a16:colId xmlns:a16="http://schemas.microsoft.com/office/drawing/2014/main" val="20011"/>
                    </a:ext>
                  </a:extLst>
                </a:gridCol>
                <a:gridCol w="209828">
                  <a:extLst>
                    <a:ext uri="{9D8B030D-6E8A-4147-A177-3AD203B41FA5}">
                      <a16:colId xmlns:a16="http://schemas.microsoft.com/office/drawing/2014/main" val="20012"/>
                    </a:ext>
                  </a:extLst>
                </a:gridCol>
                <a:gridCol w="209828">
                  <a:extLst>
                    <a:ext uri="{9D8B030D-6E8A-4147-A177-3AD203B41FA5}">
                      <a16:colId xmlns:a16="http://schemas.microsoft.com/office/drawing/2014/main" val="20013"/>
                    </a:ext>
                  </a:extLst>
                </a:gridCol>
                <a:gridCol w="209828">
                  <a:extLst>
                    <a:ext uri="{9D8B030D-6E8A-4147-A177-3AD203B41FA5}">
                      <a16:colId xmlns:a16="http://schemas.microsoft.com/office/drawing/2014/main" val="20014"/>
                    </a:ext>
                  </a:extLst>
                </a:gridCol>
                <a:gridCol w="209828">
                  <a:extLst>
                    <a:ext uri="{9D8B030D-6E8A-4147-A177-3AD203B41FA5}">
                      <a16:colId xmlns:a16="http://schemas.microsoft.com/office/drawing/2014/main" val="20015"/>
                    </a:ext>
                  </a:extLst>
                </a:gridCol>
                <a:gridCol w="209828">
                  <a:extLst>
                    <a:ext uri="{9D8B030D-6E8A-4147-A177-3AD203B41FA5}">
                      <a16:colId xmlns:a16="http://schemas.microsoft.com/office/drawing/2014/main" val="20016"/>
                    </a:ext>
                  </a:extLst>
                </a:gridCol>
                <a:gridCol w="209828">
                  <a:extLst>
                    <a:ext uri="{9D8B030D-6E8A-4147-A177-3AD203B41FA5}">
                      <a16:colId xmlns:a16="http://schemas.microsoft.com/office/drawing/2014/main" val="20017"/>
                    </a:ext>
                  </a:extLst>
                </a:gridCol>
              </a:tblGrid>
              <a:tr h="145955">
                <a:tc gridSpan="18">
                  <a:txBody>
                    <a:bodyPr/>
                    <a:lstStyle/>
                    <a:p>
                      <a:pPr algn="ctr" fontAlgn="b"/>
                      <a:r>
                        <a:rPr lang="en-US" sz="1300" u="none" strike="noStrike" dirty="0">
                          <a:effectLst/>
                        </a:rPr>
                        <a:t>Class Analysis Worksheet</a:t>
                      </a:r>
                      <a:endParaRPr lang="en-US" sz="1300" b="1" i="0" u="none" strike="noStrike" dirty="0">
                        <a:solidFill>
                          <a:srgbClr val="000000"/>
                        </a:solidFill>
                        <a:effectLst/>
                        <a:latin typeface="Cambria" panose="02040503050406030204" pitchFamily="18" charset="0"/>
                      </a:endParaRPr>
                    </a:p>
                  </a:txBody>
                  <a:tcPr marL="8636" marR="8636" marT="8636"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5955">
                <a:tc>
                  <a:txBody>
                    <a:bodyPr/>
                    <a:lstStyle/>
                    <a:p>
                      <a:pPr algn="ctr" fontAlgn="b"/>
                      <a:endParaRPr lang="en-US" sz="1300" b="1" i="0" u="none" strike="noStrike" dirty="0">
                        <a:solidFill>
                          <a:srgbClr val="000000"/>
                        </a:solidFill>
                        <a:effectLst/>
                        <a:latin typeface="Cambria" panose="02040503050406030204" pitchFamily="18" charset="0"/>
                      </a:endParaRPr>
                    </a:p>
                  </a:txBody>
                  <a:tcPr marL="8636" marR="8636" marT="8636"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636" marR="8636" marT="8636" marB="0" anchor="b"/>
                </a:tc>
                <a:extLst>
                  <a:ext uri="{0D108BD9-81ED-4DB2-BD59-A6C34878D82A}">
                    <a16:rowId xmlns:a16="http://schemas.microsoft.com/office/drawing/2014/main" val="10001"/>
                  </a:ext>
                </a:extLst>
              </a:tr>
              <a:tr h="221264">
                <a:tc>
                  <a:txBody>
                    <a:bodyPr/>
                    <a:lstStyle/>
                    <a:p>
                      <a:pPr algn="l" fontAlgn="b"/>
                      <a:r>
                        <a:rPr lang="en-US" sz="1000" u="none" strike="noStrike" dirty="0">
                          <a:effectLst/>
                        </a:rPr>
                        <a:t>Teacher Name:</a:t>
                      </a:r>
                      <a:endParaRPr lang="en-US" sz="1000" b="1" i="0" u="none" strike="noStrike" dirty="0">
                        <a:solidFill>
                          <a:srgbClr val="000000"/>
                        </a:solidFill>
                        <a:effectLst/>
                        <a:latin typeface="Cambria" panose="02040503050406030204" pitchFamily="18" charset="0"/>
                      </a:endParaRPr>
                    </a:p>
                  </a:txBody>
                  <a:tcPr marL="8636" marR="8636" marT="8636" marB="0" anchor="b"/>
                </a:tc>
                <a:tc gridSpan="17">
                  <a:txBody>
                    <a:bodyPr/>
                    <a:lstStyle/>
                    <a:p>
                      <a:pPr algn="l" fontAlgn="b"/>
                      <a:r>
                        <a:rPr lang="en-US" sz="1000" u="none" strike="noStrike" dirty="0">
                          <a:effectLst/>
                        </a:rPr>
                        <a:t> </a:t>
                      </a:r>
                      <a:endParaRPr lang="en-US" sz="1000" b="1" i="0" u="none" strike="noStrike" dirty="0">
                        <a:solidFill>
                          <a:srgbClr val="000000"/>
                        </a:solidFill>
                        <a:effectLst/>
                        <a:latin typeface="Cambria" panose="02040503050406030204" pitchFamily="18" charset="0"/>
                      </a:endParaRPr>
                    </a:p>
                  </a:txBody>
                  <a:tcPr marL="8636" marR="8636" marT="8636"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13680">
                <a:tc>
                  <a:txBody>
                    <a:bodyPr/>
                    <a:lstStyle/>
                    <a:p>
                      <a:pPr algn="l" fontAlgn="b"/>
                      <a:r>
                        <a:rPr lang="en-US" sz="1000" u="none" strike="noStrike" dirty="0">
                          <a:effectLst/>
                        </a:rPr>
                        <a:t>Subject:</a:t>
                      </a:r>
                      <a:endParaRPr lang="en-US" sz="1000" b="1" i="0" u="none" strike="noStrike" dirty="0">
                        <a:solidFill>
                          <a:srgbClr val="000000"/>
                        </a:solidFill>
                        <a:effectLst/>
                        <a:latin typeface="Cambria" panose="02040503050406030204" pitchFamily="18" charset="0"/>
                      </a:endParaRPr>
                    </a:p>
                  </a:txBody>
                  <a:tcPr marL="8636" marR="8636" marT="8636" marB="0" anchor="b"/>
                </a:tc>
                <a:tc gridSpan="17">
                  <a:txBody>
                    <a:bodyPr/>
                    <a:lstStyle/>
                    <a:p>
                      <a:pPr algn="l" fontAlgn="b"/>
                      <a:r>
                        <a:rPr lang="en-US" sz="1000" u="none" strike="noStrike" dirty="0">
                          <a:effectLst/>
                        </a:rPr>
                        <a:t> </a:t>
                      </a:r>
                      <a:endParaRPr lang="en-US" sz="1000" b="0" i="1" u="none" strike="noStrike" dirty="0">
                        <a:solidFill>
                          <a:srgbClr val="000000"/>
                        </a:solidFill>
                        <a:effectLst/>
                        <a:latin typeface="Cambria" panose="02040503050406030204" pitchFamily="18" charset="0"/>
                      </a:endParaRPr>
                    </a:p>
                  </a:txBody>
                  <a:tcPr marL="8636" marR="8636" marT="8636"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13680">
                <a:tc gridSpan="3">
                  <a:txBody>
                    <a:bodyPr/>
                    <a:lstStyle/>
                    <a:p>
                      <a:pPr algn="l" fontAlgn="b"/>
                      <a:r>
                        <a:rPr lang="en-US" sz="1000" u="none" strike="noStrike" dirty="0">
                          <a:effectLst/>
                        </a:rPr>
                        <a:t>Formative Assessment Lesson:</a:t>
                      </a:r>
                      <a:endParaRPr lang="en-US" sz="1000" b="1" i="0" u="none" strike="noStrike" dirty="0">
                        <a:solidFill>
                          <a:srgbClr val="000000"/>
                        </a:solidFill>
                        <a:effectLst/>
                        <a:latin typeface="Cambria" panose="02040503050406030204" pitchFamily="18" charset="0"/>
                      </a:endParaRPr>
                    </a:p>
                  </a:txBody>
                  <a:tcPr marL="8636" marR="8636" marT="8636" marB="0" anchor="b"/>
                </a:tc>
                <a:tc hMerge="1">
                  <a:txBody>
                    <a:bodyPr/>
                    <a:lstStyle/>
                    <a:p>
                      <a:endParaRPr lang="en-US"/>
                    </a:p>
                  </a:txBody>
                  <a:tcPr/>
                </a:tc>
                <a:tc hMerge="1">
                  <a:txBody>
                    <a:bodyPr/>
                    <a:lstStyle/>
                    <a:p>
                      <a:endParaRPr lang="en-US"/>
                    </a:p>
                  </a:txBody>
                  <a:tcPr/>
                </a:tc>
                <a:tc gridSpan="15">
                  <a:txBody>
                    <a:bodyPr/>
                    <a:lstStyle/>
                    <a:p>
                      <a:pPr algn="l" fontAlgn="b"/>
                      <a:r>
                        <a:rPr lang="en-US" sz="1000" u="none" strike="noStrike" dirty="0">
                          <a:effectLst/>
                        </a:rPr>
                        <a:t> </a:t>
                      </a:r>
                      <a:endParaRPr lang="en-US" sz="1000" b="0" i="1" u="none" strike="noStrike" dirty="0">
                        <a:solidFill>
                          <a:srgbClr val="000000"/>
                        </a:solidFill>
                        <a:effectLst/>
                        <a:latin typeface="Cambria" panose="02040503050406030204" pitchFamily="18" charset="0"/>
                      </a:endParaRPr>
                    </a:p>
                  </a:txBody>
                  <a:tcPr marL="8636" marR="8636" marT="8636"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13680">
                <a:tc gridSpan="3">
                  <a:txBody>
                    <a:bodyPr/>
                    <a:lstStyle/>
                    <a:p>
                      <a:pPr algn="l" fontAlgn="b"/>
                      <a:r>
                        <a:rPr lang="en-US" sz="1000" u="none" strike="noStrike" dirty="0">
                          <a:effectLst/>
                        </a:rPr>
                        <a:t>Total  Number of Students:</a:t>
                      </a:r>
                      <a:endParaRPr lang="en-US" sz="1000" b="1" i="0" u="none" strike="noStrike" dirty="0">
                        <a:solidFill>
                          <a:srgbClr val="000000"/>
                        </a:solidFill>
                        <a:effectLst/>
                        <a:latin typeface="Cambria" panose="02040503050406030204" pitchFamily="18" charset="0"/>
                      </a:endParaRPr>
                    </a:p>
                  </a:txBody>
                  <a:tcPr marL="8636" marR="8636" marT="8636" marB="0" anchor="b"/>
                </a:tc>
                <a:tc hMerge="1">
                  <a:txBody>
                    <a:bodyPr/>
                    <a:lstStyle/>
                    <a:p>
                      <a:endParaRPr lang="en-US"/>
                    </a:p>
                  </a:txBody>
                  <a:tcPr/>
                </a:tc>
                <a:tc hMerge="1">
                  <a:txBody>
                    <a:bodyPr/>
                    <a:lstStyle/>
                    <a:p>
                      <a:endParaRPr lang="en-US"/>
                    </a:p>
                  </a:txBody>
                  <a:tcPr/>
                </a:tc>
                <a:tc gridSpan="15">
                  <a:txBody>
                    <a:bodyPr/>
                    <a:lstStyle/>
                    <a:p>
                      <a:pPr algn="l" fontAlgn="b"/>
                      <a:r>
                        <a:rPr lang="en-US" sz="1000" u="none" strike="noStrike" dirty="0">
                          <a:effectLst/>
                        </a:rPr>
                        <a:t> </a:t>
                      </a:r>
                      <a:endParaRPr lang="en-US" sz="1000" b="0" i="1" u="none" strike="noStrike" dirty="0">
                        <a:solidFill>
                          <a:srgbClr val="000000"/>
                        </a:solidFill>
                        <a:effectLst/>
                        <a:latin typeface="Cambria" panose="02040503050406030204" pitchFamily="18" charset="0"/>
                      </a:endParaRPr>
                    </a:p>
                  </a:txBody>
                  <a:tcPr marL="8636" marR="8636" marT="8636"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13680">
                <a:tc>
                  <a:txBody>
                    <a:bodyPr/>
                    <a:lstStyle/>
                    <a:p>
                      <a:pPr algn="l" fontAlgn="b"/>
                      <a:endParaRPr lang="en-US" sz="1000" b="1" i="0" u="none" strike="noStrike" dirty="0">
                        <a:solidFill>
                          <a:srgbClr val="000000"/>
                        </a:solidFill>
                        <a:effectLst/>
                        <a:latin typeface="Cambria" panose="02040503050406030204" pitchFamily="18" charset="0"/>
                      </a:endParaRPr>
                    </a:p>
                  </a:txBody>
                  <a:tcPr marL="8636" marR="8636" marT="8636" marB="0" anchor="b"/>
                </a:tc>
                <a:tc>
                  <a:txBody>
                    <a:bodyPr/>
                    <a:lstStyle/>
                    <a:p>
                      <a:pPr algn="l" fontAlgn="b"/>
                      <a:endParaRPr lang="en-US" sz="1000" b="1" i="0" u="none" strike="noStrike" dirty="0">
                        <a:solidFill>
                          <a:srgbClr val="000000"/>
                        </a:solidFill>
                        <a:effectLst/>
                        <a:latin typeface="Cambria" panose="02040503050406030204" pitchFamily="18" charset="0"/>
                      </a:endParaRPr>
                    </a:p>
                  </a:txBody>
                  <a:tcPr marL="8636" marR="8636" marT="8636" marB="0" anchor="b"/>
                </a:tc>
                <a:tc>
                  <a:txBody>
                    <a:bodyPr/>
                    <a:lstStyle/>
                    <a:p>
                      <a:pPr algn="ctr" fontAlgn="b"/>
                      <a:endParaRPr lang="en-US" sz="1000" b="1" i="0" u="none" strike="noStrike" dirty="0">
                        <a:solidFill>
                          <a:srgbClr val="000000"/>
                        </a:solidFill>
                        <a:effectLst/>
                        <a:latin typeface="Cambria" panose="02040503050406030204" pitchFamily="18" charset="0"/>
                      </a:endParaRPr>
                    </a:p>
                  </a:txBody>
                  <a:tcPr marL="8636" marR="8636" marT="8636" marB="0" anchor="b"/>
                </a:tc>
                <a:tc>
                  <a:txBody>
                    <a:bodyPr/>
                    <a:lstStyle/>
                    <a:p>
                      <a:pPr algn="ctr" fontAlgn="b"/>
                      <a:endParaRPr lang="en-US" sz="1000" b="1" i="0" u="none" strike="noStrike" dirty="0">
                        <a:solidFill>
                          <a:srgbClr val="000000"/>
                        </a:solidFill>
                        <a:effectLst/>
                        <a:latin typeface="Cambria" panose="02040503050406030204" pitchFamily="18" charset="0"/>
                      </a:endParaRPr>
                    </a:p>
                  </a:txBody>
                  <a:tcPr marL="8636" marR="8636" marT="8636" marB="0" anchor="b"/>
                </a:tc>
                <a:tc>
                  <a:txBody>
                    <a:bodyPr/>
                    <a:lstStyle/>
                    <a:p>
                      <a:pPr algn="ctr" fontAlgn="b"/>
                      <a:endParaRPr lang="en-US" sz="1000" b="1" i="0" u="none" strike="noStrike" dirty="0">
                        <a:solidFill>
                          <a:srgbClr val="000000"/>
                        </a:solidFill>
                        <a:effectLst/>
                        <a:latin typeface="Cambria" panose="02040503050406030204" pitchFamily="18" charset="0"/>
                      </a:endParaRPr>
                    </a:p>
                  </a:txBody>
                  <a:tcPr marL="8636" marR="8636" marT="8636" marB="0" anchor="b"/>
                </a:tc>
                <a:tc>
                  <a:txBody>
                    <a:bodyPr/>
                    <a:lstStyle/>
                    <a:p>
                      <a:pPr algn="ctr" fontAlgn="b"/>
                      <a:endParaRPr lang="en-US" sz="1000" b="1" i="0" u="none" strike="noStrike" dirty="0">
                        <a:solidFill>
                          <a:srgbClr val="000000"/>
                        </a:solidFill>
                        <a:effectLst/>
                        <a:latin typeface="Cambria" panose="02040503050406030204" pitchFamily="18" charset="0"/>
                      </a:endParaRPr>
                    </a:p>
                  </a:txBody>
                  <a:tcPr marL="8636" marR="8636" marT="8636" marB="0" anchor="b"/>
                </a:tc>
                <a:tc>
                  <a:txBody>
                    <a:bodyPr/>
                    <a:lstStyle/>
                    <a:p>
                      <a:pPr algn="ctr" fontAlgn="b"/>
                      <a:endParaRPr lang="en-US" sz="1000" b="1" i="0" u="none" strike="noStrike" dirty="0">
                        <a:solidFill>
                          <a:srgbClr val="000000"/>
                        </a:solidFill>
                        <a:effectLst/>
                        <a:latin typeface="Cambria" panose="02040503050406030204" pitchFamily="18" charset="0"/>
                      </a:endParaRPr>
                    </a:p>
                  </a:txBody>
                  <a:tcPr marL="8636" marR="8636" marT="8636" marB="0" anchor="b"/>
                </a:tc>
                <a:tc>
                  <a:txBody>
                    <a:bodyPr/>
                    <a:lstStyle/>
                    <a:p>
                      <a:pPr algn="ctr" fontAlgn="b"/>
                      <a:endParaRPr lang="en-US" sz="1000" b="1" i="0" u="none" strike="noStrike" dirty="0">
                        <a:solidFill>
                          <a:srgbClr val="000000"/>
                        </a:solidFill>
                        <a:effectLst/>
                        <a:latin typeface="Cambria" panose="02040503050406030204" pitchFamily="18" charset="0"/>
                      </a:endParaRPr>
                    </a:p>
                  </a:txBody>
                  <a:tcPr marL="8636" marR="8636" marT="8636" marB="0" anchor="b"/>
                </a:tc>
                <a:tc>
                  <a:txBody>
                    <a:bodyPr/>
                    <a:lstStyle/>
                    <a:p>
                      <a:pPr algn="ctr" fontAlgn="b"/>
                      <a:endParaRPr lang="en-US" sz="1000" b="1" i="0" u="none" strike="noStrike" dirty="0">
                        <a:solidFill>
                          <a:srgbClr val="000000"/>
                        </a:solidFill>
                        <a:effectLst/>
                        <a:latin typeface="Cambria" panose="02040503050406030204" pitchFamily="18" charset="0"/>
                      </a:endParaRPr>
                    </a:p>
                  </a:txBody>
                  <a:tcPr marL="8636" marR="8636" marT="8636" marB="0" anchor="b"/>
                </a:tc>
                <a:tc>
                  <a:txBody>
                    <a:bodyPr/>
                    <a:lstStyle/>
                    <a:p>
                      <a:pPr algn="ctr" fontAlgn="b"/>
                      <a:endParaRPr lang="en-US" sz="1000" b="1" i="0" u="none" strike="noStrike" dirty="0">
                        <a:solidFill>
                          <a:srgbClr val="000000"/>
                        </a:solidFill>
                        <a:effectLst/>
                        <a:latin typeface="Cambria" panose="02040503050406030204" pitchFamily="18" charset="0"/>
                      </a:endParaRPr>
                    </a:p>
                  </a:txBody>
                  <a:tcPr marL="8636" marR="8636" marT="8636" marB="0" anchor="b"/>
                </a:tc>
                <a:tc>
                  <a:txBody>
                    <a:bodyPr/>
                    <a:lstStyle/>
                    <a:p>
                      <a:pPr algn="ctr" fontAlgn="b"/>
                      <a:endParaRPr lang="en-US" sz="1000" b="1" i="0" u="none" strike="noStrike" dirty="0">
                        <a:solidFill>
                          <a:srgbClr val="000000"/>
                        </a:solidFill>
                        <a:effectLst/>
                        <a:latin typeface="Cambria" panose="02040503050406030204" pitchFamily="18" charset="0"/>
                      </a:endParaRPr>
                    </a:p>
                  </a:txBody>
                  <a:tcPr marL="8636" marR="8636" marT="8636" marB="0" anchor="b"/>
                </a:tc>
                <a:tc>
                  <a:txBody>
                    <a:bodyPr/>
                    <a:lstStyle/>
                    <a:p>
                      <a:pPr algn="ctr" fontAlgn="b"/>
                      <a:r>
                        <a:rPr lang="en-US" sz="1000" u="none" strike="noStrike" dirty="0">
                          <a:effectLst/>
                        </a:rPr>
                        <a:t> </a:t>
                      </a:r>
                      <a:endParaRPr lang="en-US" sz="1000" b="1" i="0" u="none" strike="noStrike" dirty="0">
                        <a:solidFill>
                          <a:srgbClr val="000000"/>
                        </a:solidFill>
                        <a:effectLst/>
                        <a:latin typeface="Cambria" panose="02040503050406030204" pitchFamily="18" charset="0"/>
                      </a:endParaRPr>
                    </a:p>
                  </a:txBody>
                  <a:tcPr marL="8636" marR="8636" marT="8636" marB="0" anchor="b"/>
                </a:tc>
                <a:tc>
                  <a:txBody>
                    <a:bodyPr/>
                    <a:lstStyle/>
                    <a:p>
                      <a:pPr algn="ctr" fontAlgn="b"/>
                      <a:r>
                        <a:rPr lang="en-US" sz="1000" u="none" strike="noStrike" dirty="0">
                          <a:effectLst/>
                        </a:rPr>
                        <a:t> </a:t>
                      </a:r>
                      <a:endParaRPr lang="en-US" sz="1000" b="1" i="0" u="none" strike="noStrike" dirty="0">
                        <a:solidFill>
                          <a:srgbClr val="000000"/>
                        </a:solidFill>
                        <a:effectLst/>
                        <a:latin typeface="Cambria" panose="02040503050406030204" pitchFamily="18" charset="0"/>
                      </a:endParaRPr>
                    </a:p>
                  </a:txBody>
                  <a:tcPr marL="8636" marR="8636" marT="8636" marB="0" anchor="b"/>
                </a:tc>
                <a:tc>
                  <a:txBody>
                    <a:bodyPr/>
                    <a:lstStyle/>
                    <a:p>
                      <a:pPr algn="ctr" fontAlgn="b"/>
                      <a:r>
                        <a:rPr lang="en-US" sz="1000" u="none" strike="noStrike" dirty="0">
                          <a:effectLst/>
                        </a:rPr>
                        <a:t> </a:t>
                      </a:r>
                      <a:endParaRPr lang="en-US" sz="1000" b="1" i="0" u="none" strike="noStrike" dirty="0">
                        <a:solidFill>
                          <a:srgbClr val="000000"/>
                        </a:solidFill>
                        <a:effectLst/>
                        <a:latin typeface="Cambria" panose="02040503050406030204" pitchFamily="18" charset="0"/>
                      </a:endParaRPr>
                    </a:p>
                  </a:txBody>
                  <a:tcPr marL="8636" marR="8636" marT="8636" marB="0" anchor="b"/>
                </a:tc>
                <a:tc>
                  <a:txBody>
                    <a:bodyPr/>
                    <a:lstStyle/>
                    <a:p>
                      <a:pPr algn="ctr" fontAlgn="b"/>
                      <a:r>
                        <a:rPr lang="en-US" sz="1000" u="none" strike="noStrike" dirty="0">
                          <a:effectLst/>
                        </a:rPr>
                        <a:t> </a:t>
                      </a:r>
                      <a:endParaRPr lang="en-US" sz="1000" b="1" i="0" u="none" strike="noStrike" dirty="0">
                        <a:solidFill>
                          <a:srgbClr val="000000"/>
                        </a:solidFill>
                        <a:effectLst/>
                        <a:latin typeface="Cambria" panose="02040503050406030204" pitchFamily="18" charset="0"/>
                      </a:endParaRPr>
                    </a:p>
                  </a:txBody>
                  <a:tcPr marL="8636" marR="8636" marT="8636" marB="0" anchor="b"/>
                </a:tc>
                <a:tc>
                  <a:txBody>
                    <a:bodyPr/>
                    <a:lstStyle/>
                    <a:p>
                      <a:pPr algn="ctr" fontAlgn="b"/>
                      <a:r>
                        <a:rPr lang="en-US" sz="1000" u="none" strike="noStrike" dirty="0">
                          <a:effectLst/>
                        </a:rPr>
                        <a:t> </a:t>
                      </a:r>
                      <a:endParaRPr lang="en-US" sz="1000" b="1" i="0" u="none" strike="noStrike" dirty="0">
                        <a:solidFill>
                          <a:srgbClr val="000000"/>
                        </a:solidFill>
                        <a:effectLst/>
                        <a:latin typeface="Cambria" panose="02040503050406030204" pitchFamily="18" charset="0"/>
                      </a:endParaRPr>
                    </a:p>
                  </a:txBody>
                  <a:tcPr marL="8636" marR="8636" marT="8636" marB="0" anchor="b"/>
                </a:tc>
                <a:tc>
                  <a:txBody>
                    <a:bodyPr/>
                    <a:lstStyle/>
                    <a:p>
                      <a:pPr algn="ctr" fontAlgn="b"/>
                      <a:r>
                        <a:rPr lang="en-US" sz="1000" u="none" strike="noStrike" dirty="0">
                          <a:effectLst/>
                        </a:rPr>
                        <a:t> </a:t>
                      </a:r>
                      <a:endParaRPr lang="en-US" sz="1000" b="1" i="0" u="none" strike="noStrike" dirty="0">
                        <a:solidFill>
                          <a:srgbClr val="000000"/>
                        </a:solidFill>
                        <a:effectLst/>
                        <a:latin typeface="Cambria" panose="02040503050406030204" pitchFamily="18" charset="0"/>
                      </a:endParaRPr>
                    </a:p>
                  </a:txBody>
                  <a:tcPr marL="8636" marR="8636" marT="8636" marB="0" anchor="b"/>
                </a:tc>
                <a:tc>
                  <a:txBody>
                    <a:bodyPr/>
                    <a:lstStyle/>
                    <a:p>
                      <a:pPr algn="ctr" fontAlgn="b"/>
                      <a:r>
                        <a:rPr lang="en-US" sz="1000" u="none" strike="noStrike" dirty="0">
                          <a:effectLst/>
                        </a:rPr>
                        <a:t> </a:t>
                      </a:r>
                      <a:endParaRPr lang="en-US" sz="1000" b="1" i="0" u="none" strike="noStrike" dirty="0">
                        <a:solidFill>
                          <a:srgbClr val="000000"/>
                        </a:solidFill>
                        <a:effectLst/>
                        <a:latin typeface="Cambria" panose="02040503050406030204" pitchFamily="18" charset="0"/>
                      </a:endParaRPr>
                    </a:p>
                  </a:txBody>
                  <a:tcPr marL="8636" marR="8636" marT="8636" marB="0" anchor="b"/>
                </a:tc>
                <a:extLst>
                  <a:ext uri="{0D108BD9-81ED-4DB2-BD59-A6C34878D82A}">
                    <a16:rowId xmlns:a16="http://schemas.microsoft.com/office/drawing/2014/main" val="10006"/>
                  </a:ext>
                </a:extLst>
              </a:tr>
              <a:tr h="221264">
                <a:tc rowSpan="2">
                  <a:txBody>
                    <a:bodyPr/>
                    <a:lstStyle/>
                    <a:p>
                      <a:pPr algn="ctr" fontAlgn="b"/>
                      <a:r>
                        <a:rPr lang="en-US" sz="900" u="none" strike="noStrike" dirty="0">
                          <a:effectLst/>
                        </a:rPr>
                        <a:t>Total Percentage</a:t>
                      </a:r>
                      <a:endParaRPr lang="en-US" sz="900" b="1" i="0" u="none" strike="noStrike" dirty="0">
                        <a:solidFill>
                          <a:srgbClr val="000000"/>
                        </a:solidFill>
                        <a:effectLst/>
                        <a:latin typeface="Cambria" panose="02040503050406030204" pitchFamily="18" charset="0"/>
                      </a:endParaRPr>
                    </a:p>
                  </a:txBody>
                  <a:tcPr marL="8636" marR="8636" marT="8636" marB="0" anchor="b"/>
                </a:tc>
                <a:tc>
                  <a:txBody>
                    <a:bodyPr/>
                    <a:lstStyle/>
                    <a:p>
                      <a:pPr algn="l" fontAlgn="b"/>
                      <a:r>
                        <a:rPr lang="en-US" sz="1000" u="none" strike="noStrike" dirty="0">
                          <a:effectLst/>
                        </a:rPr>
                        <a:t>Pre-Test</a:t>
                      </a:r>
                      <a:endParaRPr lang="en-US" sz="1000" b="0" i="1"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#DIV/0!</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#DIV/0!</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#DIV/0!</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a:t>
                      </a:r>
                      <a:endParaRPr lang="en-US" sz="1000" b="0" i="0" u="none" strike="noStrike" dirty="0">
                        <a:solidFill>
                          <a:srgbClr val="000000"/>
                        </a:solidFill>
                        <a:effectLst/>
                        <a:latin typeface="Calibri" panose="020F0502020204030204" pitchFamily="34" charset="0"/>
                      </a:endParaRPr>
                    </a:p>
                  </a:txBody>
                  <a:tcPr marL="8636" marR="8636" marT="8636" marB="0" anchor="b"/>
                </a:tc>
                <a:extLst>
                  <a:ext uri="{0D108BD9-81ED-4DB2-BD59-A6C34878D82A}">
                    <a16:rowId xmlns:a16="http://schemas.microsoft.com/office/drawing/2014/main" val="10007"/>
                  </a:ext>
                </a:extLst>
              </a:tr>
              <a:tr h="221264">
                <a:tc vMerge="1">
                  <a:txBody>
                    <a:bodyPr/>
                    <a:lstStyle/>
                    <a:p>
                      <a:endParaRPr lang="en-US"/>
                    </a:p>
                  </a:txBody>
                  <a:tcPr/>
                </a:tc>
                <a:tc>
                  <a:txBody>
                    <a:bodyPr/>
                    <a:lstStyle/>
                    <a:p>
                      <a:pPr algn="l" fontAlgn="b"/>
                      <a:r>
                        <a:rPr lang="en-US" sz="1000" u="none" strike="noStrike" dirty="0">
                          <a:effectLst/>
                        </a:rPr>
                        <a:t>Post-Test</a:t>
                      </a:r>
                      <a:endParaRPr lang="en-US" sz="1000" b="0" i="1"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#DIV/0!</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#DIV/0!</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#DIV/0!</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a:t>
                      </a:r>
                      <a:endParaRPr lang="en-US" sz="1000" b="0" i="0" u="none" strike="noStrike" dirty="0">
                        <a:solidFill>
                          <a:srgbClr val="000000"/>
                        </a:solidFill>
                        <a:effectLst/>
                        <a:latin typeface="Calibri" panose="020F0502020204030204" pitchFamily="34" charset="0"/>
                      </a:endParaRPr>
                    </a:p>
                  </a:txBody>
                  <a:tcPr marL="8636" marR="8636" marT="8636" marB="0" anchor="b"/>
                </a:tc>
                <a:extLst>
                  <a:ext uri="{0D108BD9-81ED-4DB2-BD59-A6C34878D82A}">
                    <a16:rowId xmlns:a16="http://schemas.microsoft.com/office/drawing/2014/main" val="10008"/>
                  </a:ext>
                </a:extLst>
              </a:tr>
              <a:tr h="113680">
                <a:tc>
                  <a:txBody>
                    <a:bodyPr/>
                    <a:lstStyle/>
                    <a:p>
                      <a:pPr algn="ctr" fontAlgn="b"/>
                      <a:r>
                        <a:rPr lang="en-US" sz="900" u="none" strike="noStrike" dirty="0">
                          <a:effectLst/>
                        </a:rPr>
                        <a:t> </a:t>
                      </a:r>
                      <a:endParaRPr lang="en-US" sz="900" b="1" i="0" u="none" strike="noStrike" dirty="0">
                        <a:solidFill>
                          <a:srgbClr val="000000"/>
                        </a:solidFill>
                        <a:effectLst/>
                        <a:latin typeface="Cambria" panose="02040503050406030204" pitchFamily="18" charset="0"/>
                      </a:endParaRPr>
                    </a:p>
                  </a:txBody>
                  <a:tcPr marL="8636" marR="8636" marT="8636" marB="0" anchor="b"/>
                </a:tc>
                <a:tc>
                  <a:txBody>
                    <a:bodyPr/>
                    <a:lstStyle/>
                    <a:p>
                      <a:pPr algn="l" fontAlgn="b"/>
                      <a:r>
                        <a:rPr lang="en-US" sz="1000" u="none" strike="noStrike" dirty="0">
                          <a:effectLst/>
                        </a:rPr>
                        <a:t> </a:t>
                      </a:r>
                      <a:endParaRPr lang="en-US" sz="1000" b="0" i="1"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extLst>
                  <a:ext uri="{0D108BD9-81ED-4DB2-BD59-A6C34878D82A}">
                    <a16:rowId xmlns:a16="http://schemas.microsoft.com/office/drawing/2014/main" val="10009"/>
                  </a:ext>
                </a:extLst>
              </a:tr>
              <a:tr h="113680">
                <a:tc rowSpan="2">
                  <a:txBody>
                    <a:bodyPr/>
                    <a:lstStyle/>
                    <a:p>
                      <a:pPr algn="ctr" fontAlgn="b"/>
                      <a:r>
                        <a:rPr lang="en-US" sz="900" u="none" strike="noStrike" dirty="0">
                          <a:effectLst/>
                        </a:rPr>
                        <a:t>Total Count</a:t>
                      </a:r>
                      <a:endParaRPr lang="en-US" sz="900" b="1" i="0" u="none" strike="noStrike" dirty="0">
                        <a:solidFill>
                          <a:srgbClr val="000000"/>
                        </a:solidFill>
                        <a:effectLst/>
                        <a:latin typeface="Cambria" panose="02040503050406030204" pitchFamily="18" charset="0"/>
                      </a:endParaRPr>
                    </a:p>
                  </a:txBody>
                  <a:tcPr marL="8636" marR="8636" marT="8636" marB="0" anchor="b"/>
                </a:tc>
                <a:tc>
                  <a:txBody>
                    <a:bodyPr/>
                    <a:lstStyle/>
                    <a:p>
                      <a:pPr algn="l" fontAlgn="b"/>
                      <a:r>
                        <a:rPr lang="en-US" sz="1000" u="none" strike="noStrike" dirty="0">
                          <a:effectLst/>
                        </a:rPr>
                        <a:t>Pre-Test</a:t>
                      </a:r>
                      <a:endParaRPr lang="en-US" sz="1000" b="0" i="1"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8636" marR="8636" marT="8636" marB="0" anchor="b"/>
                </a:tc>
                <a:extLst>
                  <a:ext uri="{0D108BD9-81ED-4DB2-BD59-A6C34878D82A}">
                    <a16:rowId xmlns:a16="http://schemas.microsoft.com/office/drawing/2014/main" val="10010"/>
                  </a:ext>
                </a:extLst>
              </a:tr>
              <a:tr h="113680">
                <a:tc vMerge="1">
                  <a:txBody>
                    <a:bodyPr/>
                    <a:lstStyle/>
                    <a:p>
                      <a:endParaRPr lang="en-US"/>
                    </a:p>
                  </a:txBody>
                  <a:tcPr/>
                </a:tc>
                <a:tc>
                  <a:txBody>
                    <a:bodyPr/>
                    <a:lstStyle/>
                    <a:p>
                      <a:pPr algn="l" fontAlgn="b"/>
                      <a:r>
                        <a:rPr lang="en-US" sz="1000" u="none" strike="noStrike" dirty="0">
                          <a:effectLst/>
                        </a:rPr>
                        <a:t>Post-Test</a:t>
                      </a:r>
                      <a:endParaRPr lang="en-US" sz="1000" b="0" i="1"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8636" marR="8636" marT="8636" marB="0" anchor="b"/>
                </a:tc>
                <a:extLst>
                  <a:ext uri="{0D108BD9-81ED-4DB2-BD59-A6C34878D82A}">
                    <a16:rowId xmlns:a16="http://schemas.microsoft.com/office/drawing/2014/main" val="10011"/>
                  </a:ext>
                </a:extLst>
              </a:tr>
              <a:tr h="167472">
                <a:tc>
                  <a:txBody>
                    <a:bodyPr/>
                    <a:lstStyle/>
                    <a:p>
                      <a:pPr algn="l" fontAlgn="b"/>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636" marR="8636" marT="8636" marB="0" anchor="b"/>
                </a:tc>
                <a:tc gridSpan="10">
                  <a:txBody>
                    <a:bodyPr/>
                    <a:lstStyle/>
                    <a:p>
                      <a:pPr algn="ctr" fontAlgn="b"/>
                      <a:r>
                        <a:rPr lang="en-US" sz="1500" u="none" strike="noStrike" dirty="0">
                          <a:effectLst/>
                        </a:rPr>
                        <a:t>Student Misconceptions</a:t>
                      </a:r>
                      <a:endParaRPr lang="en-US" sz="1500" b="1" i="0" u="none" strike="noStrike" dirty="0">
                        <a:solidFill>
                          <a:srgbClr val="000000"/>
                        </a:solidFill>
                        <a:effectLst/>
                        <a:latin typeface="Cambria" panose="02040503050406030204" pitchFamily="18" charset="0"/>
                      </a:endParaRPr>
                    </a:p>
                  </a:txBody>
                  <a:tcPr marL="8636" marR="8636" marT="8636"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500" u="none" strike="noStrike" dirty="0">
                          <a:effectLst/>
                        </a:rPr>
                        <a:t> </a:t>
                      </a:r>
                      <a:endParaRPr lang="en-US" sz="1500" b="1" i="0" u="none" strike="noStrike" dirty="0">
                        <a:solidFill>
                          <a:srgbClr val="000000"/>
                        </a:solidFill>
                        <a:effectLst/>
                        <a:latin typeface="Cambria" panose="02040503050406030204" pitchFamily="18" charset="0"/>
                      </a:endParaRPr>
                    </a:p>
                  </a:txBody>
                  <a:tcPr marL="8636" marR="8636" marT="8636" marB="0" anchor="b"/>
                </a:tc>
                <a:tc>
                  <a:txBody>
                    <a:bodyPr/>
                    <a:lstStyle/>
                    <a:p>
                      <a:pPr algn="l" fontAlgn="b"/>
                      <a:r>
                        <a:rPr lang="en-US" sz="1500" u="none" strike="noStrike" dirty="0">
                          <a:effectLst/>
                        </a:rPr>
                        <a:t> </a:t>
                      </a:r>
                      <a:endParaRPr lang="en-US" sz="1500" b="1" i="0" u="none" strike="noStrike" dirty="0">
                        <a:solidFill>
                          <a:srgbClr val="000000"/>
                        </a:solidFill>
                        <a:effectLst/>
                        <a:latin typeface="Cambria" panose="02040503050406030204" pitchFamily="18" charset="0"/>
                      </a:endParaRPr>
                    </a:p>
                  </a:txBody>
                  <a:tcPr marL="8636" marR="8636" marT="8636" marB="0" anchor="b"/>
                </a:tc>
                <a:tc>
                  <a:txBody>
                    <a:bodyPr/>
                    <a:lstStyle/>
                    <a:p>
                      <a:pPr algn="l" fontAlgn="b"/>
                      <a:r>
                        <a:rPr lang="en-US" sz="1500" u="none" strike="noStrike" dirty="0">
                          <a:effectLst/>
                        </a:rPr>
                        <a:t> </a:t>
                      </a:r>
                      <a:endParaRPr lang="en-US" sz="1500" b="1" i="0" u="none" strike="noStrike" dirty="0">
                        <a:solidFill>
                          <a:srgbClr val="000000"/>
                        </a:solidFill>
                        <a:effectLst/>
                        <a:latin typeface="Cambria" panose="02040503050406030204" pitchFamily="18" charset="0"/>
                      </a:endParaRPr>
                    </a:p>
                  </a:txBody>
                  <a:tcPr marL="8636" marR="8636" marT="8636" marB="0" anchor="b"/>
                </a:tc>
                <a:tc>
                  <a:txBody>
                    <a:bodyPr/>
                    <a:lstStyle/>
                    <a:p>
                      <a:pPr algn="l" fontAlgn="b"/>
                      <a:r>
                        <a:rPr lang="en-US" sz="1500" u="none" strike="noStrike" dirty="0">
                          <a:effectLst/>
                        </a:rPr>
                        <a:t> </a:t>
                      </a:r>
                      <a:endParaRPr lang="en-US" sz="1500" b="1" i="0" u="none" strike="noStrike" dirty="0">
                        <a:solidFill>
                          <a:srgbClr val="000000"/>
                        </a:solidFill>
                        <a:effectLst/>
                        <a:latin typeface="Cambria" panose="02040503050406030204" pitchFamily="18" charset="0"/>
                      </a:endParaRPr>
                    </a:p>
                  </a:txBody>
                  <a:tcPr marL="8636" marR="8636" marT="8636" marB="0" anchor="b"/>
                </a:tc>
                <a:tc>
                  <a:txBody>
                    <a:bodyPr/>
                    <a:lstStyle/>
                    <a:p>
                      <a:pPr algn="l" fontAlgn="b"/>
                      <a:r>
                        <a:rPr lang="en-US" sz="1500" u="none" strike="noStrike" dirty="0">
                          <a:effectLst/>
                        </a:rPr>
                        <a:t> </a:t>
                      </a:r>
                      <a:endParaRPr lang="en-US" sz="1500" b="1" i="0" u="none" strike="noStrike" dirty="0">
                        <a:solidFill>
                          <a:srgbClr val="000000"/>
                        </a:solidFill>
                        <a:effectLst/>
                        <a:latin typeface="Cambria" panose="02040503050406030204" pitchFamily="18" charset="0"/>
                      </a:endParaRPr>
                    </a:p>
                  </a:txBody>
                  <a:tcPr marL="8636" marR="8636" marT="8636" marB="0" anchor="b"/>
                </a:tc>
                <a:tc>
                  <a:txBody>
                    <a:bodyPr/>
                    <a:lstStyle/>
                    <a:p>
                      <a:pPr algn="l" fontAlgn="b"/>
                      <a:r>
                        <a:rPr lang="en-US" sz="1500" u="none" strike="noStrike" dirty="0">
                          <a:effectLst/>
                        </a:rPr>
                        <a:t> </a:t>
                      </a:r>
                      <a:endParaRPr lang="en-US" sz="1500" b="1" i="0" u="none" strike="noStrike" dirty="0">
                        <a:solidFill>
                          <a:srgbClr val="000000"/>
                        </a:solidFill>
                        <a:effectLst/>
                        <a:latin typeface="Cambria" panose="02040503050406030204" pitchFamily="18" charset="0"/>
                      </a:endParaRPr>
                    </a:p>
                  </a:txBody>
                  <a:tcPr marL="8636" marR="8636" marT="8636" marB="0" anchor="b"/>
                </a:tc>
                <a:extLst>
                  <a:ext uri="{0D108BD9-81ED-4DB2-BD59-A6C34878D82A}">
                    <a16:rowId xmlns:a16="http://schemas.microsoft.com/office/drawing/2014/main" val="10012"/>
                  </a:ext>
                </a:extLst>
              </a:tr>
              <a:tr h="124438">
                <a:tc>
                  <a:txBody>
                    <a:bodyPr/>
                    <a:lstStyle/>
                    <a:p>
                      <a:pPr algn="l" fontAlgn="b"/>
                      <a:r>
                        <a:rPr lang="en-US" sz="1100" u="none" strike="noStrike" dirty="0">
                          <a:effectLst/>
                        </a:rPr>
                        <a:t>Student</a:t>
                      </a:r>
                      <a:endParaRPr lang="en-US" sz="1100" b="1" i="0" u="none" strike="noStrike" dirty="0">
                        <a:solidFill>
                          <a:srgbClr val="000000"/>
                        </a:solidFill>
                        <a:effectLst/>
                        <a:latin typeface="Cambria" panose="02040503050406030204" pitchFamily="18" charset="0"/>
                      </a:endParaRPr>
                    </a:p>
                  </a:txBody>
                  <a:tcPr marL="8636" marR="8636" marT="8636" marB="0" anchor="b"/>
                </a:tc>
                <a:tc>
                  <a:txBody>
                    <a:bodyPr/>
                    <a:lstStyle/>
                    <a:p>
                      <a:pPr algn="l" fontAlgn="b"/>
                      <a:r>
                        <a:rPr lang="en-US" sz="1100" u="none" strike="noStrike" dirty="0">
                          <a:effectLst/>
                        </a:rPr>
                        <a:t> </a:t>
                      </a:r>
                      <a:endParaRPr lang="en-US" sz="1100" b="1" i="0" u="none" strike="noStrike" dirty="0">
                        <a:solidFill>
                          <a:srgbClr val="000000"/>
                        </a:solidFill>
                        <a:effectLst/>
                        <a:latin typeface="Cambria" panose="02040503050406030204" pitchFamily="18" charset="0"/>
                      </a:endParaRPr>
                    </a:p>
                  </a:txBody>
                  <a:tcPr marL="8636" marR="8636" marT="8636" marB="0" anchor="b"/>
                </a:tc>
                <a:tc>
                  <a:txBody>
                    <a:bodyPr/>
                    <a:lstStyle/>
                    <a:p>
                      <a:pPr algn="ctr" fontAlgn="b"/>
                      <a:r>
                        <a:rPr lang="en-US" sz="900" u="none" strike="noStrike" dirty="0">
                          <a:effectLst/>
                        </a:rPr>
                        <a:t> </a:t>
                      </a:r>
                      <a:endParaRPr lang="en-US" sz="900" b="1" i="0" u="none" strike="noStrike" dirty="0">
                        <a:solidFill>
                          <a:srgbClr val="000000"/>
                        </a:solidFill>
                        <a:effectLst/>
                        <a:latin typeface="Calibri" panose="020F0502020204030204" pitchFamily="34" charset="0"/>
                      </a:endParaRPr>
                    </a:p>
                  </a:txBody>
                  <a:tcPr marL="8636" marR="8636" marT="8636" marB="0" vert="vert270" anchor="b"/>
                </a:tc>
                <a:tc>
                  <a:txBody>
                    <a:bodyPr/>
                    <a:lstStyle/>
                    <a:p>
                      <a:pPr algn="ctr" fontAlgn="b"/>
                      <a:r>
                        <a:rPr lang="en-US" sz="900" u="none" strike="noStrike" dirty="0">
                          <a:effectLst/>
                        </a:rPr>
                        <a:t> </a:t>
                      </a:r>
                      <a:endParaRPr lang="en-US" sz="900" b="1" i="0" u="none" strike="noStrike" dirty="0">
                        <a:solidFill>
                          <a:srgbClr val="000000"/>
                        </a:solidFill>
                        <a:effectLst/>
                        <a:latin typeface="Calibri" panose="020F0502020204030204" pitchFamily="34" charset="0"/>
                      </a:endParaRPr>
                    </a:p>
                  </a:txBody>
                  <a:tcPr marL="8636" marR="8636" marT="8636" marB="0" vert="vert270" anchor="b"/>
                </a:tc>
                <a:tc>
                  <a:txBody>
                    <a:bodyPr/>
                    <a:lstStyle/>
                    <a:p>
                      <a:pPr algn="ctr" fontAlgn="b"/>
                      <a:r>
                        <a:rPr lang="en-US" sz="900" u="none" strike="noStrike" dirty="0">
                          <a:effectLst/>
                        </a:rPr>
                        <a:t> </a:t>
                      </a:r>
                      <a:endParaRPr lang="en-US" sz="900" b="1" i="0" u="none" strike="noStrike" dirty="0">
                        <a:solidFill>
                          <a:srgbClr val="000000"/>
                        </a:solidFill>
                        <a:effectLst/>
                        <a:latin typeface="Calibri" panose="020F0502020204030204" pitchFamily="34" charset="0"/>
                      </a:endParaRPr>
                    </a:p>
                  </a:txBody>
                  <a:tcPr marL="8636" marR="8636" marT="8636" marB="0" vert="vert270" anchor="b"/>
                </a:tc>
                <a:tc>
                  <a:txBody>
                    <a:bodyPr/>
                    <a:lstStyle/>
                    <a:p>
                      <a:pPr algn="ctr" fontAlgn="b"/>
                      <a:r>
                        <a:rPr lang="en-US" sz="900" u="none" strike="noStrike" dirty="0">
                          <a:effectLst/>
                        </a:rPr>
                        <a:t> </a:t>
                      </a:r>
                      <a:endParaRPr lang="en-US" sz="900" b="1" i="0" u="none" strike="noStrike" dirty="0">
                        <a:solidFill>
                          <a:srgbClr val="000000"/>
                        </a:solidFill>
                        <a:effectLst/>
                        <a:latin typeface="Calibri" panose="020F0502020204030204" pitchFamily="34" charset="0"/>
                      </a:endParaRPr>
                    </a:p>
                  </a:txBody>
                  <a:tcPr marL="8636" marR="8636" marT="8636" marB="0" vert="vert270" anchor="b"/>
                </a:tc>
                <a:tc>
                  <a:txBody>
                    <a:bodyPr/>
                    <a:lstStyle/>
                    <a:p>
                      <a:pPr algn="ctr" fontAlgn="b"/>
                      <a:r>
                        <a:rPr lang="en-US" sz="900" u="none" strike="noStrike" dirty="0">
                          <a:effectLst/>
                        </a:rPr>
                        <a:t> </a:t>
                      </a:r>
                      <a:endParaRPr lang="en-US" sz="900" b="1" i="0" u="none" strike="noStrike" dirty="0">
                        <a:solidFill>
                          <a:srgbClr val="000000"/>
                        </a:solidFill>
                        <a:effectLst/>
                        <a:latin typeface="Calibri" panose="020F0502020204030204" pitchFamily="34" charset="0"/>
                      </a:endParaRPr>
                    </a:p>
                  </a:txBody>
                  <a:tcPr marL="8636" marR="8636" marT="8636" marB="0" vert="vert27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900" u="none" strike="noStrike" dirty="0">
                          <a:effectLst/>
                        </a:rPr>
                        <a:t> </a:t>
                      </a:r>
                      <a:endParaRPr lang="en-US" sz="900" b="1" i="0" u="none" strike="noStrike" dirty="0">
                        <a:solidFill>
                          <a:srgbClr val="000000"/>
                        </a:solidFill>
                        <a:effectLst/>
                        <a:latin typeface="Calibri" panose="020F0502020204030204" pitchFamily="34" charset="0"/>
                      </a:endParaRPr>
                    </a:p>
                  </a:txBody>
                  <a:tcPr marL="8636" marR="8636" marT="8636" marB="0" vert="vert270" anchor="b"/>
                </a:tc>
                <a:tc>
                  <a:txBody>
                    <a:bodyPr/>
                    <a:lstStyle/>
                    <a:p>
                      <a:pPr algn="ctr" fontAlgn="b"/>
                      <a:r>
                        <a:rPr lang="en-US" sz="900" u="none" strike="noStrike" dirty="0">
                          <a:effectLst/>
                        </a:rPr>
                        <a:t> </a:t>
                      </a:r>
                      <a:endParaRPr lang="en-US" sz="900" b="1" i="0" u="none" strike="noStrike" dirty="0">
                        <a:solidFill>
                          <a:srgbClr val="000000"/>
                        </a:solidFill>
                        <a:effectLst/>
                        <a:latin typeface="Calibri" panose="020F0502020204030204" pitchFamily="34" charset="0"/>
                      </a:endParaRPr>
                    </a:p>
                  </a:txBody>
                  <a:tcPr marL="8636" marR="8636" marT="8636" marB="0" vert="vert270" anchor="b"/>
                </a:tc>
                <a:tc>
                  <a:txBody>
                    <a:bodyPr/>
                    <a:lstStyle/>
                    <a:p>
                      <a:pPr algn="ctr" fontAlgn="b"/>
                      <a:r>
                        <a:rPr lang="en-US" sz="900" u="none" strike="noStrike" dirty="0">
                          <a:effectLst/>
                        </a:rPr>
                        <a:t> </a:t>
                      </a:r>
                      <a:endParaRPr lang="en-US" sz="900" b="1" i="0" u="none" strike="noStrike" dirty="0">
                        <a:solidFill>
                          <a:srgbClr val="000000"/>
                        </a:solidFill>
                        <a:effectLst/>
                        <a:latin typeface="Calibri" panose="020F0502020204030204" pitchFamily="34" charset="0"/>
                      </a:endParaRPr>
                    </a:p>
                  </a:txBody>
                  <a:tcPr marL="8636" marR="8636" marT="8636" marB="0" vert="vert270" anchor="b"/>
                </a:tc>
                <a:tc>
                  <a:txBody>
                    <a:bodyPr/>
                    <a:lstStyle/>
                    <a:p>
                      <a:pPr algn="ctr" fontAlgn="b"/>
                      <a:r>
                        <a:rPr lang="en-US" sz="900" u="none" strike="noStrike" dirty="0">
                          <a:effectLst/>
                        </a:rPr>
                        <a:t> </a:t>
                      </a:r>
                      <a:endParaRPr lang="en-US" sz="900" b="1" i="0" u="none" strike="noStrike" dirty="0">
                        <a:solidFill>
                          <a:srgbClr val="000000"/>
                        </a:solidFill>
                        <a:effectLst/>
                        <a:latin typeface="Calibri" panose="020F0502020204030204" pitchFamily="34" charset="0"/>
                      </a:endParaRPr>
                    </a:p>
                  </a:txBody>
                  <a:tcPr marL="8636" marR="8636" marT="8636" marB="0" vert="vert270" anchor="b"/>
                </a:tc>
                <a:tc>
                  <a:txBody>
                    <a:bodyPr/>
                    <a:lstStyle/>
                    <a:p>
                      <a:pPr algn="ctr" fontAlgn="b"/>
                      <a:r>
                        <a:rPr lang="en-US" sz="900" u="none" strike="noStrike" dirty="0">
                          <a:effectLst/>
                        </a:rPr>
                        <a:t> </a:t>
                      </a:r>
                      <a:endParaRPr lang="en-US" sz="900" b="1" i="0" u="none" strike="noStrike" dirty="0">
                        <a:solidFill>
                          <a:srgbClr val="000000"/>
                        </a:solidFill>
                        <a:effectLst/>
                        <a:latin typeface="Calibri" panose="020F0502020204030204" pitchFamily="34" charset="0"/>
                      </a:endParaRPr>
                    </a:p>
                  </a:txBody>
                  <a:tcPr marL="8636" marR="8636" marT="8636" marB="0" vert="vert270" anchor="b"/>
                </a:tc>
                <a:tc>
                  <a:txBody>
                    <a:bodyPr/>
                    <a:lstStyle/>
                    <a:p>
                      <a:pPr algn="ctr" fontAlgn="b"/>
                      <a:r>
                        <a:rPr lang="en-US" sz="900" u="none" strike="noStrike" dirty="0">
                          <a:effectLst/>
                        </a:rPr>
                        <a:t> </a:t>
                      </a:r>
                      <a:endParaRPr lang="en-US" sz="900" b="1" i="0" u="none" strike="noStrike" dirty="0">
                        <a:solidFill>
                          <a:srgbClr val="000000"/>
                        </a:solidFill>
                        <a:effectLst/>
                        <a:latin typeface="Calibri" panose="020F0502020204030204" pitchFamily="34" charset="0"/>
                      </a:endParaRPr>
                    </a:p>
                  </a:txBody>
                  <a:tcPr marL="8636" marR="8636" marT="8636" marB="0" vert="vert270" anchor="b"/>
                </a:tc>
                <a:tc>
                  <a:txBody>
                    <a:bodyPr/>
                    <a:lstStyle/>
                    <a:p>
                      <a:pPr algn="ctr" fontAlgn="b"/>
                      <a:r>
                        <a:rPr lang="en-US" sz="900" u="none" strike="noStrike" dirty="0">
                          <a:effectLst/>
                        </a:rPr>
                        <a:t> </a:t>
                      </a:r>
                      <a:endParaRPr lang="en-US" sz="900" b="1" i="0" u="none" strike="noStrike" dirty="0">
                        <a:solidFill>
                          <a:srgbClr val="000000"/>
                        </a:solidFill>
                        <a:effectLst/>
                        <a:latin typeface="Calibri" panose="020F0502020204030204" pitchFamily="34" charset="0"/>
                      </a:endParaRPr>
                    </a:p>
                  </a:txBody>
                  <a:tcPr marL="8636" marR="8636" marT="8636" marB="0" vert="vert270" anchor="b"/>
                </a:tc>
                <a:tc>
                  <a:txBody>
                    <a:bodyPr/>
                    <a:lstStyle/>
                    <a:p>
                      <a:pPr algn="ctr" fontAlgn="b"/>
                      <a:r>
                        <a:rPr lang="en-US" sz="900" u="none" strike="noStrike" dirty="0">
                          <a:effectLst/>
                        </a:rPr>
                        <a:t> </a:t>
                      </a:r>
                      <a:endParaRPr lang="en-US" sz="900" b="1" i="0" u="none" strike="noStrike" dirty="0">
                        <a:solidFill>
                          <a:srgbClr val="000000"/>
                        </a:solidFill>
                        <a:effectLst/>
                        <a:latin typeface="Calibri" panose="020F0502020204030204" pitchFamily="34" charset="0"/>
                      </a:endParaRPr>
                    </a:p>
                  </a:txBody>
                  <a:tcPr marL="8636" marR="8636" marT="8636" marB="0" vert="vert270" anchor="b"/>
                </a:tc>
                <a:tc>
                  <a:txBody>
                    <a:bodyPr/>
                    <a:lstStyle/>
                    <a:p>
                      <a:pPr algn="ctr" fontAlgn="b"/>
                      <a:r>
                        <a:rPr lang="en-US" sz="900" u="none" strike="noStrike" dirty="0">
                          <a:effectLst/>
                        </a:rPr>
                        <a:t> </a:t>
                      </a:r>
                      <a:endParaRPr lang="en-US" sz="900" b="1" i="0" u="none" strike="noStrike" dirty="0">
                        <a:solidFill>
                          <a:srgbClr val="000000"/>
                        </a:solidFill>
                        <a:effectLst/>
                        <a:latin typeface="Calibri" panose="020F0502020204030204" pitchFamily="34" charset="0"/>
                      </a:endParaRPr>
                    </a:p>
                  </a:txBody>
                  <a:tcPr marL="8636" marR="8636" marT="8636" marB="0" vert="vert270" anchor="b"/>
                </a:tc>
                <a:tc>
                  <a:txBody>
                    <a:bodyPr/>
                    <a:lstStyle/>
                    <a:p>
                      <a:pPr algn="ctr" fontAlgn="b"/>
                      <a:r>
                        <a:rPr lang="en-US" sz="900" u="none" strike="noStrike" dirty="0">
                          <a:effectLst/>
                        </a:rPr>
                        <a:t> </a:t>
                      </a:r>
                      <a:endParaRPr lang="en-US" sz="900" b="1" i="0" u="none" strike="noStrike" dirty="0">
                        <a:solidFill>
                          <a:srgbClr val="000000"/>
                        </a:solidFill>
                        <a:effectLst/>
                        <a:latin typeface="Calibri" panose="020F0502020204030204" pitchFamily="34" charset="0"/>
                      </a:endParaRPr>
                    </a:p>
                  </a:txBody>
                  <a:tcPr marL="8636" marR="8636" marT="8636" marB="0" vert="vert270" anchor="b"/>
                </a:tc>
                <a:extLst>
                  <a:ext uri="{0D108BD9-81ED-4DB2-BD59-A6C34878D82A}">
                    <a16:rowId xmlns:a16="http://schemas.microsoft.com/office/drawing/2014/main" val="10013"/>
                  </a:ext>
                </a:extLst>
              </a:tr>
              <a:tr h="113680">
                <a:tc rowSpan="2">
                  <a:txBody>
                    <a:bodyPr/>
                    <a:lstStyle/>
                    <a:p>
                      <a:pPr algn="ct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l" fontAlgn="b"/>
                      <a:r>
                        <a:rPr lang="en-US" sz="1000" u="none" strike="noStrike" dirty="0">
                          <a:effectLst/>
                        </a:rPr>
                        <a:t>Pre-Test</a:t>
                      </a:r>
                      <a:endParaRPr lang="en-US" sz="1000" b="0" i="1"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extLst>
                  <a:ext uri="{0D108BD9-81ED-4DB2-BD59-A6C34878D82A}">
                    <a16:rowId xmlns:a16="http://schemas.microsoft.com/office/drawing/2014/main" val="10014"/>
                  </a:ext>
                </a:extLst>
              </a:tr>
              <a:tr h="113680">
                <a:tc vMerge="1">
                  <a:txBody>
                    <a:bodyPr/>
                    <a:lstStyle/>
                    <a:p>
                      <a:endParaRPr lang="en-US"/>
                    </a:p>
                  </a:txBody>
                  <a:tcPr/>
                </a:tc>
                <a:tc>
                  <a:txBody>
                    <a:bodyPr/>
                    <a:lstStyle/>
                    <a:p>
                      <a:pPr algn="l" fontAlgn="b"/>
                      <a:r>
                        <a:rPr lang="en-US" sz="1000" u="none" strike="noStrike" dirty="0">
                          <a:effectLst/>
                        </a:rPr>
                        <a:t>Post-Test</a:t>
                      </a:r>
                      <a:endParaRPr lang="en-US" sz="1000" b="0" i="1"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extLst>
                  <a:ext uri="{0D108BD9-81ED-4DB2-BD59-A6C34878D82A}">
                    <a16:rowId xmlns:a16="http://schemas.microsoft.com/office/drawing/2014/main" val="10015"/>
                  </a:ext>
                </a:extLst>
              </a:tr>
              <a:tr h="113680">
                <a:tc rowSpan="2">
                  <a:txBody>
                    <a:bodyPr/>
                    <a:lstStyle/>
                    <a:p>
                      <a:pPr algn="ctr" fontAlgn="b"/>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l" fontAlgn="b"/>
                      <a:r>
                        <a:rPr lang="en-US" sz="1000" u="none" strike="noStrike" dirty="0">
                          <a:effectLst/>
                        </a:rPr>
                        <a:t>Pre-Test</a:t>
                      </a:r>
                      <a:endParaRPr lang="en-US" sz="1000" b="0" i="1"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extLst>
                  <a:ext uri="{0D108BD9-81ED-4DB2-BD59-A6C34878D82A}">
                    <a16:rowId xmlns:a16="http://schemas.microsoft.com/office/drawing/2014/main" val="10016"/>
                  </a:ext>
                </a:extLst>
              </a:tr>
              <a:tr h="113680">
                <a:tc vMerge="1">
                  <a:txBody>
                    <a:bodyPr/>
                    <a:lstStyle/>
                    <a:p>
                      <a:endParaRPr lang="en-US"/>
                    </a:p>
                  </a:txBody>
                  <a:tcPr/>
                </a:tc>
                <a:tc>
                  <a:txBody>
                    <a:bodyPr/>
                    <a:lstStyle/>
                    <a:p>
                      <a:pPr algn="l" fontAlgn="b"/>
                      <a:r>
                        <a:rPr lang="en-US" sz="1000" u="none" strike="noStrike" dirty="0">
                          <a:effectLst/>
                        </a:rPr>
                        <a:t>Post-Test</a:t>
                      </a:r>
                      <a:endParaRPr lang="en-US" sz="1000" b="0" i="1"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extLst>
                  <a:ext uri="{0D108BD9-81ED-4DB2-BD59-A6C34878D82A}">
                    <a16:rowId xmlns:a16="http://schemas.microsoft.com/office/drawing/2014/main" val="10017"/>
                  </a:ext>
                </a:extLst>
              </a:tr>
              <a:tr h="113680">
                <a:tc rowSpan="2">
                  <a:txBody>
                    <a:bodyPr/>
                    <a:lstStyle/>
                    <a:p>
                      <a:pPr algn="ctr" fontAlgn="b"/>
                      <a:r>
                        <a:rPr lang="en-US" sz="1000" u="none" strike="noStrike" dirty="0">
                          <a:effectLst/>
                        </a:rPr>
                        <a:t>3</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l" fontAlgn="b"/>
                      <a:r>
                        <a:rPr lang="en-US" sz="1000" u="none" strike="noStrike" dirty="0">
                          <a:effectLst/>
                        </a:rPr>
                        <a:t>Pre-Test</a:t>
                      </a:r>
                      <a:endParaRPr lang="en-US" sz="1000" b="0" i="1"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extLst>
                  <a:ext uri="{0D108BD9-81ED-4DB2-BD59-A6C34878D82A}">
                    <a16:rowId xmlns:a16="http://schemas.microsoft.com/office/drawing/2014/main" val="10018"/>
                  </a:ext>
                </a:extLst>
              </a:tr>
              <a:tr h="113680">
                <a:tc vMerge="1">
                  <a:txBody>
                    <a:bodyPr/>
                    <a:lstStyle/>
                    <a:p>
                      <a:endParaRPr lang="en-US"/>
                    </a:p>
                  </a:txBody>
                  <a:tcPr/>
                </a:tc>
                <a:tc>
                  <a:txBody>
                    <a:bodyPr/>
                    <a:lstStyle/>
                    <a:p>
                      <a:pPr algn="l" fontAlgn="b"/>
                      <a:r>
                        <a:rPr lang="en-US" sz="1000" u="none" strike="noStrike" dirty="0">
                          <a:effectLst/>
                        </a:rPr>
                        <a:t>Post-Test</a:t>
                      </a:r>
                      <a:endParaRPr lang="en-US" sz="1000" b="0" i="1"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extLst>
                  <a:ext uri="{0D108BD9-81ED-4DB2-BD59-A6C34878D82A}">
                    <a16:rowId xmlns:a16="http://schemas.microsoft.com/office/drawing/2014/main" val="10019"/>
                  </a:ext>
                </a:extLst>
              </a:tr>
              <a:tr h="113680">
                <a:tc rowSpan="2">
                  <a:txBody>
                    <a:bodyPr/>
                    <a:lstStyle/>
                    <a:p>
                      <a:pPr algn="ctr" fontAlgn="b"/>
                      <a:r>
                        <a:rPr lang="en-US" sz="1000" u="none" strike="noStrike" dirty="0">
                          <a:effectLst/>
                        </a:rPr>
                        <a:t>4</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l" fontAlgn="b"/>
                      <a:r>
                        <a:rPr lang="en-US" sz="1000" u="none" strike="noStrike" dirty="0">
                          <a:effectLst/>
                        </a:rPr>
                        <a:t>Pre-Test</a:t>
                      </a:r>
                      <a:endParaRPr lang="en-US" sz="1000" b="0" i="1"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extLst>
                  <a:ext uri="{0D108BD9-81ED-4DB2-BD59-A6C34878D82A}">
                    <a16:rowId xmlns:a16="http://schemas.microsoft.com/office/drawing/2014/main" val="10020"/>
                  </a:ext>
                </a:extLst>
              </a:tr>
              <a:tr h="113680">
                <a:tc vMerge="1">
                  <a:txBody>
                    <a:bodyPr/>
                    <a:lstStyle/>
                    <a:p>
                      <a:endParaRPr lang="en-US"/>
                    </a:p>
                  </a:txBody>
                  <a:tcPr/>
                </a:tc>
                <a:tc>
                  <a:txBody>
                    <a:bodyPr/>
                    <a:lstStyle/>
                    <a:p>
                      <a:pPr algn="l" fontAlgn="b"/>
                      <a:r>
                        <a:rPr lang="en-US" sz="1000" u="none" strike="noStrike" dirty="0">
                          <a:effectLst/>
                        </a:rPr>
                        <a:t>Post-Test</a:t>
                      </a:r>
                      <a:endParaRPr lang="en-US" sz="1000" b="0" i="1"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extLst>
                  <a:ext uri="{0D108BD9-81ED-4DB2-BD59-A6C34878D82A}">
                    <a16:rowId xmlns:a16="http://schemas.microsoft.com/office/drawing/2014/main" val="10021"/>
                  </a:ext>
                </a:extLst>
              </a:tr>
              <a:tr h="113680">
                <a:tc rowSpan="2">
                  <a:txBody>
                    <a:bodyPr/>
                    <a:lstStyle/>
                    <a:p>
                      <a:pPr algn="ctr" fontAlgn="b"/>
                      <a:r>
                        <a:rPr lang="en-US" sz="1000" u="none" strike="noStrike" dirty="0">
                          <a:effectLst/>
                        </a:rPr>
                        <a:t>5</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l" fontAlgn="b"/>
                      <a:r>
                        <a:rPr lang="en-US" sz="1000" u="none" strike="noStrike" dirty="0">
                          <a:effectLst/>
                        </a:rPr>
                        <a:t>Pre-Test</a:t>
                      </a:r>
                      <a:endParaRPr lang="en-US" sz="1000" b="0" i="1"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extLst>
                  <a:ext uri="{0D108BD9-81ED-4DB2-BD59-A6C34878D82A}">
                    <a16:rowId xmlns:a16="http://schemas.microsoft.com/office/drawing/2014/main" val="10022"/>
                  </a:ext>
                </a:extLst>
              </a:tr>
              <a:tr h="113680">
                <a:tc vMerge="1">
                  <a:txBody>
                    <a:bodyPr/>
                    <a:lstStyle/>
                    <a:p>
                      <a:endParaRPr lang="en-US"/>
                    </a:p>
                  </a:txBody>
                  <a:tcPr/>
                </a:tc>
                <a:tc>
                  <a:txBody>
                    <a:bodyPr/>
                    <a:lstStyle/>
                    <a:p>
                      <a:pPr algn="l" fontAlgn="b"/>
                      <a:r>
                        <a:rPr lang="en-US" sz="1000" u="none" strike="noStrike" dirty="0">
                          <a:effectLst/>
                        </a:rPr>
                        <a:t>Post-Test</a:t>
                      </a:r>
                      <a:endParaRPr lang="en-US" sz="1000" b="0" i="1"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636" marR="8636" marT="8636" marB="0" anchor="b"/>
                </a:tc>
                <a:extLst>
                  <a:ext uri="{0D108BD9-81ED-4DB2-BD59-A6C34878D82A}">
                    <a16:rowId xmlns:a16="http://schemas.microsoft.com/office/drawing/2014/main" val="10023"/>
                  </a:ext>
                </a:extLst>
              </a:tr>
            </a:tbl>
          </a:graphicData>
        </a:graphic>
      </p:graphicFrame>
      <p:sp>
        <p:nvSpPr>
          <p:cNvPr id="5" name="TextBox 4"/>
          <p:cNvSpPr txBox="1"/>
          <p:nvPr/>
        </p:nvSpPr>
        <p:spPr>
          <a:xfrm>
            <a:off x="8629650" y="5815013"/>
            <a:ext cx="3228975" cy="369332"/>
          </a:xfrm>
          <a:prstGeom prst="rect">
            <a:avLst/>
          </a:prstGeom>
          <a:noFill/>
        </p:spPr>
        <p:txBody>
          <a:bodyPr wrap="square" rtlCol="0">
            <a:spAutoFit/>
          </a:bodyPr>
          <a:lstStyle/>
          <a:p>
            <a:r>
              <a:rPr lang="en-US" dirty="0" smtClean="0"/>
              <a:t>Resource: MDC Data Worksheet</a:t>
            </a:r>
            <a:endParaRPr lang="en-US" dirty="0"/>
          </a:p>
        </p:txBody>
      </p:sp>
      <p:sp>
        <p:nvSpPr>
          <p:cNvPr id="6" name="Footer Placeholder 5"/>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294123071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8437" y="304800"/>
            <a:ext cx="8686800" cy="762000"/>
          </a:xfrm>
        </p:spPr>
        <p:txBody>
          <a:bodyPr>
            <a:noAutofit/>
          </a:bodyPr>
          <a:lstStyle/>
          <a:p>
            <a:r>
              <a:rPr lang="en-US" dirty="0" smtClean="0">
                <a:effectLst>
                  <a:outerShdw blurRad="38100" dist="38100" dir="2700000" algn="tl">
                    <a:srgbClr val="000000">
                      <a:alpha val="43137"/>
                    </a:srgbClr>
                  </a:outerShdw>
                </a:effectLst>
                <a:latin typeface="Rockwell" pitchFamily="18" charset="0"/>
              </a:rPr>
              <a:t>Effective Feedback </a:t>
            </a:r>
            <a:endParaRPr lang="en-US" sz="2800" dirty="0">
              <a:effectLst>
                <a:outerShdw blurRad="38100" dist="38100" dir="2700000" algn="tl">
                  <a:srgbClr val="000000">
                    <a:alpha val="43137"/>
                  </a:srgbClr>
                </a:outerShdw>
              </a:effectLst>
              <a:latin typeface="Rockwell" pitchFamily="18" charset="0"/>
            </a:endParaRPr>
          </a:p>
        </p:txBody>
      </p:sp>
      <p:sp>
        <p:nvSpPr>
          <p:cNvPr id="3" name="Rectangle 2"/>
          <p:cNvSpPr/>
          <p:nvPr/>
        </p:nvSpPr>
        <p:spPr>
          <a:xfrm>
            <a:off x="1524000" y="5842000"/>
            <a:ext cx="9144000" cy="274320"/>
          </a:xfrm>
          <a:prstGeom prst="rect">
            <a:avLst/>
          </a:prstGeom>
          <a:solidFill>
            <a:srgbClr val="404345">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Rectangle 3"/>
          <p:cNvSpPr/>
          <p:nvPr/>
        </p:nvSpPr>
        <p:spPr>
          <a:xfrm>
            <a:off x="1524000" y="5974080"/>
            <a:ext cx="9144000" cy="274320"/>
          </a:xfrm>
          <a:prstGeom prst="rect">
            <a:avLst/>
          </a:prstGeom>
          <a:solidFill>
            <a:srgbClr val="00569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6314440"/>
            <a:ext cx="1752600" cy="482502"/>
          </a:xfrm>
          <a:prstGeom prst="rect">
            <a:avLst/>
          </a:prstGeom>
        </p:spPr>
      </p:pic>
      <p:sp>
        <p:nvSpPr>
          <p:cNvPr id="6" name="TextBox 5"/>
          <p:cNvSpPr txBox="1"/>
          <p:nvPr/>
        </p:nvSpPr>
        <p:spPr>
          <a:xfrm>
            <a:off x="1752600" y="1295400"/>
            <a:ext cx="8686800" cy="4278094"/>
          </a:xfrm>
          <a:prstGeom prst="rect">
            <a:avLst/>
          </a:prstGeom>
          <a:noFill/>
        </p:spPr>
        <p:txBody>
          <a:bodyPr wrap="square" rtlCol="0">
            <a:spAutoFit/>
          </a:bodyPr>
          <a:lstStyle/>
          <a:p>
            <a:pPr marL="514350" indent="-514350">
              <a:buFont typeface="+mj-lt"/>
              <a:buAutoNum type="arabicPeriod"/>
            </a:pPr>
            <a:r>
              <a:rPr lang="en-US" sz="2400" b="1" dirty="0">
                <a:solidFill>
                  <a:schemeClr val="bg1">
                    <a:lumMod val="10000"/>
                  </a:schemeClr>
                </a:solidFill>
                <a:latin typeface="+mj-lt"/>
              </a:rPr>
              <a:t>Goal referenced </a:t>
            </a:r>
          </a:p>
          <a:p>
            <a:pPr marL="971550" lvl="1" indent="-514350">
              <a:buFont typeface="+mj-lt"/>
              <a:buAutoNum type="alphaLcParenR"/>
            </a:pPr>
            <a:r>
              <a:rPr lang="en-US" sz="2000" dirty="0">
                <a:solidFill>
                  <a:schemeClr val="bg1">
                    <a:lumMod val="10000"/>
                  </a:schemeClr>
                </a:solidFill>
                <a:latin typeface="+mj-lt"/>
              </a:rPr>
              <a:t>Does the feedback cause students to think more deeply about the key math?</a:t>
            </a:r>
          </a:p>
          <a:p>
            <a:pPr marL="971550" lvl="1" indent="-514350">
              <a:buFont typeface="+mj-lt"/>
              <a:buAutoNum type="alphaLcParenR"/>
            </a:pPr>
            <a:r>
              <a:rPr lang="en-US" sz="2000" dirty="0">
                <a:solidFill>
                  <a:schemeClr val="bg1">
                    <a:lumMod val="10000"/>
                  </a:schemeClr>
                </a:solidFill>
                <a:latin typeface="+mj-lt"/>
              </a:rPr>
              <a:t>Does the feedback solve an issue that arises out of the student work?</a:t>
            </a:r>
          </a:p>
          <a:p>
            <a:pPr lvl="1"/>
            <a:endParaRPr lang="en-US" dirty="0">
              <a:solidFill>
                <a:schemeClr val="bg1">
                  <a:lumMod val="10000"/>
                </a:schemeClr>
              </a:solidFill>
              <a:latin typeface="+mj-lt"/>
            </a:endParaRPr>
          </a:p>
          <a:p>
            <a:pPr marL="514350" indent="-514350">
              <a:buFont typeface="+mj-lt"/>
              <a:buAutoNum type="arabicPeriod"/>
            </a:pPr>
            <a:r>
              <a:rPr lang="en-US" sz="2400" b="1" dirty="0">
                <a:solidFill>
                  <a:schemeClr val="bg1">
                    <a:lumMod val="10000"/>
                  </a:schemeClr>
                </a:solidFill>
                <a:latin typeface="+mj-lt"/>
              </a:rPr>
              <a:t>Actionable </a:t>
            </a:r>
            <a:endParaRPr lang="en-US" sz="2800" b="1" dirty="0">
              <a:solidFill>
                <a:schemeClr val="bg1">
                  <a:lumMod val="10000"/>
                </a:schemeClr>
              </a:solidFill>
              <a:latin typeface="+mj-lt"/>
            </a:endParaRPr>
          </a:p>
          <a:p>
            <a:pPr marL="914400" lvl="1" indent="-457200">
              <a:buFont typeface="+mj-lt"/>
              <a:buAutoNum type="alphaLcParenR"/>
            </a:pPr>
            <a:r>
              <a:rPr lang="en-US" sz="2000" dirty="0">
                <a:solidFill>
                  <a:schemeClr val="bg1">
                    <a:lumMod val="10000"/>
                  </a:schemeClr>
                </a:solidFill>
                <a:latin typeface="+mj-lt"/>
              </a:rPr>
              <a:t>Can the student answer the feedback question with more than a Yes or No?</a:t>
            </a:r>
          </a:p>
          <a:p>
            <a:pPr lvl="1"/>
            <a:endParaRPr lang="en-US" dirty="0">
              <a:solidFill>
                <a:schemeClr val="bg1">
                  <a:lumMod val="10000"/>
                </a:schemeClr>
              </a:solidFill>
              <a:latin typeface="+mj-lt"/>
            </a:endParaRPr>
          </a:p>
          <a:p>
            <a:pPr marL="514350" indent="-514350">
              <a:buFont typeface="+mj-lt"/>
              <a:buAutoNum type="arabicPeriod"/>
            </a:pPr>
            <a:r>
              <a:rPr lang="en-US" sz="2400" b="1" dirty="0">
                <a:solidFill>
                  <a:schemeClr val="bg1">
                    <a:lumMod val="10000"/>
                  </a:schemeClr>
                </a:solidFill>
                <a:latin typeface="+mj-lt"/>
              </a:rPr>
              <a:t>User friendly </a:t>
            </a:r>
          </a:p>
          <a:p>
            <a:pPr marL="971550" lvl="1" indent="-514350">
              <a:buFont typeface="+mj-lt"/>
              <a:buAutoNum type="alphaLcParenR"/>
            </a:pPr>
            <a:r>
              <a:rPr lang="en-US" sz="2000" dirty="0">
                <a:solidFill>
                  <a:schemeClr val="bg1">
                    <a:lumMod val="10000"/>
                  </a:schemeClr>
                </a:solidFill>
                <a:latin typeface="+mj-lt"/>
              </a:rPr>
              <a:t>Does the feedback evidence a genuine interest in understanding more fully the student work?</a:t>
            </a:r>
          </a:p>
          <a:p>
            <a:endParaRPr lang="en-US" sz="2400" dirty="0">
              <a:solidFill>
                <a:schemeClr val="bg1">
                  <a:lumMod val="10000"/>
                </a:schemeClr>
              </a:solidFill>
            </a:endParaRPr>
          </a:p>
        </p:txBody>
      </p:sp>
      <p:sp>
        <p:nvSpPr>
          <p:cNvPr id="10" name="TextBox 9"/>
          <p:cNvSpPr txBox="1"/>
          <p:nvPr/>
        </p:nvSpPr>
        <p:spPr>
          <a:xfrm>
            <a:off x="7299951" y="5287527"/>
            <a:ext cx="2417778" cy="461665"/>
          </a:xfrm>
          <a:prstGeom prst="rect">
            <a:avLst/>
          </a:prstGeom>
          <a:noFill/>
        </p:spPr>
        <p:txBody>
          <a:bodyPr wrap="none" rtlCol="0">
            <a:spAutoFit/>
          </a:bodyPr>
          <a:lstStyle/>
          <a:p>
            <a:r>
              <a:rPr lang="en-US" sz="1200" dirty="0">
                <a:solidFill>
                  <a:srgbClr val="0D2D5C"/>
                </a:solidFill>
              </a:rPr>
              <a:t>Grant </a:t>
            </a:r>
            <a:r>
              <a:rPr lang="en-US" sz="1200" dirty="0" smtClean="0">
                <a:solidFill>
                  <a:srgbClr val="0D2D5C"/>
                </a:solidFill>
              </a:rPr>
              <a:t>Wiggins </a:t>
            </a:r>
            <a:r>
              <a:rPr lang="en-US" sz="1200" dirty="0">
                <a:solidFill>
                  <a:srgbClr val="0D2D5C"/>
                </a:solidFill>
              </a:rPr>
              <a:t>(2012)</a:t>
            </a:r>
          </a:p>
          <a:p>
            <a:r>
              <a:rPr lang="en-US" sz="1200" dirty="0">
                <a:solidFill>
                  <a:srgbClr val="0D2D5C"/>
                </a:solidFill>
              </a:rPr>
              <a:t>Ann Shannon and Associates (2013)</a:t>
            </a:r>
          </a:p>
        </p:txBody>
      </p:sp>
      <p:sp>
        <p:nvSpPr>
          <p:cNvPr id="8" name="Footer Placeholder 7"/>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7389963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6">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p:cTn id="1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 calcmode="lin" valueType="num">
                                      <p:cBhvr>
                                        <p:cTn id="24"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6">
                                            <p:txEl>
                                              <p:pRg st="4" end="4"/>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p:cTn id="29"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31" dur="500"/>
                                        <p:tgtEl>
                                          <p:spTgt spid="6">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6">
                                            <p:txEl>
                                              <p:pRg st="7" end="7"/>
                                            </p:txEl>
                                          </p:spTgt>
                                        </p:tgtEl>
                                        <p:attrNameLst>
                                          <p:attrName>style.visibility</p:attrName>
                                        </p:attrNameLst>
                                      </p:cBhvr>
                                      <p:to>
                                        <p:strVal val="visible"/>
                                      </p:to>
                                    </p:set>
                                    <p:anim calcmode="lin" valueType="num">
                                      <p:cBhvr>
                                        <p:cTn id="36"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37" dur="500" fill="hold"/>
                                        <p:tgtEl>
                                          <p:spTgt spid="6">
                                            <p:txEl>
                                              <p:pRg st="7" end="7"/>
                                            </p:txEl>
                                          </p:spTgt>
                                        </p:tgtEl>
                                        <p:attrNameLst>
                                          <p:attrName>ppt_h</p:attrName>
                                        </p:attrNameLst>
                                      </p:cBhvr>
                                      <p:tavLst>
                                        <p:tav tm="0">
                                          <p:val>
                                            <p:fltVal val="0"/>
                                          </p:val>
                                        </p:tav>
                                        <p:tav tm="100000">
                                          <p:val>
                                            <p:strVal val="#ppt_h"/>
                                          </p:val>
                                        </p:tav>
                                      </p:tavLst>
                                    </p:anim>
                                    <p:animEffect transition="in" filter="fade">
                                      <p:cBhvr>
                                        <p:cTn id="38" dur="500"/>
                                        <p:tgtEl>
                                          <p:spTgt spid="6">
                                            <p:txEl>
                                              <p:pRg st="7" end="7"/>
                                            </p:txEl>
                                          </p:spTgt>
                                        </p:tgtEl>
                                      </p:cBhvr>
                                    </p:animEffect>
                                  </p:childTnLst>
                                </p:cTn>
                              </p:par>
                              <p:par>
                                <p:cTn id="39" presetID="53" presetClass="entr" presetSubtype="16" fill="hold" nodeType="with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anim calcmode="lin" valueType="num">
                                      <p:cBhvr>
                                        <p:cTn id="41"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42" dur="500" fill="hold"/>
                                        <p:tgtEl>
                                          <p:spTgt spid="6">
                                            <p:txEl>
                                              <p:pRg st="8" end="8"/>
                                            </p:txEl>
                                          </p:spTgt>
                                        </p:tgtEl>
                                        <p:attrNameLst>
                                          <p:attrName>ppt_h</p:attrName>
                                        </p:attrNameLst>
                                      </p:cBhvr>
                                      <p:tavLst>
                                        <p:tav tm="0">
                                          <p:val>
                                            <p:fltVal val="0"/>
                                          </p:val>
                                        </p:tav>
                                        <p:tav tm="100000">
                                          <p:val>
                                            <p:strVal val="#ppt_h"/>
                                          </p:val>
                                        </p:tav>
                                      </p:tavLst>
                                    </p:anim>
                                    <p:animEffect transition="in" filter="fade">
                                      <p:cBhvr>
                                        <p:cTn id="43"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000" dirty="0"/>
              <a:t/>
            </a:r>
            <a:br>
              <a:rPr lang="en-US" sz="5000" dirty="0"/>
            </a:br>
            <a:r>
              <a:rPr lang="en-US" sz="5000" dirty="0"/>
              <a:t>Criteria for Feedback</a:t>
            </a:r>
            <a:br>
              <a:rPr lang="en-US" sz="5000" dirty="0"/>
            </a:br>
            <a:endParaRPr lang="en-US" sz="5000" dirty="0"/>
          </a:p>
        </p:txBody>
      </p:sp>
      <p:sp>
        <p:nvSpPr>
          <p:cNvPr id="3" name="Content Placeholder 2"/>
          <p:cNvSpPr>
            <a:spLocks noGrp="1"/>
          </p:cNvSpPr>
          <p:nvPr>
            <p:ph idx="1"/>
          </p:nvPr>
        </p:nvSpPr>
        <p:spPr/>
        <p:txBody>
          <a:bodyPr>
            <a:normAutofit/>
          </a:bodyPr>
          <a:lstStyle/>
          <a:p>
            <a:pPr marL="288925" indent="-288925">
              <a:buNone/>
            </a:pPr>
            <a:r>
              <a:rPr lang="en-US" dirty="0" smtClean="0"/>
              <a:t>• The feedback is designed</a:t>
            </a:r>
            <a:r>
              <a:rPr lang="en-US" dirty="0"/>
              <a:t> </a:t>
            </a:r>
            <a:r>
              <a:rPr lang="en-US" dirty="0" smtClean="0"/>
              <a:t>to</a:t>
            </a:r>
            <a:r>
              <a:rPr lang="en-US" dirty="0"/>
              <a:t> </a:t>
            </a:r>
            <a:r>
              <a:rPr lang="en-US" dirty="0" smtClean="0"/>
              <a:t>solve an issue that arises out</a:t>
            </a:r>
            <a:r>
              <a:rPr lang="en-US" dirty="0"/>
              <a:t> </a:t>
            </a:r>
            <a:r>
              <a:rPr lang="en-US" dirty="0" smtClean="0"/>
              <a:t>of the student work</a:t>
            </a:r>
          </a:p>
          <a:p>
            <a:pPr marL="288925" indent="-288925">
              <a:buNone/>
            </a:pPr>
            <a:r>
              <a:rPr lang="en-US" dirty="0" smtClean="0"/>
              <a:t>• The	feedback is designed to cause students to think more deeply about the</a:t>
            </a:r>
            <a:r>
              <a:rPr lang="en-US" dirty="0"/>
              <a:t> </a:t>
            </a:r>
            <a:r>
              <a:rPr lang="en-US" dirty="0" smtClean="0"/>
              <a:t>mathematics</a:t>
            </a:r>
          </a:p>
          <a:p>
            <a:pPr marL="288925" indent="-288925">
              <a:buNone/>
            </a:pPr>
            <a:r>
              <a:rPr lang="en-US" dirty="0" smtClean="0"/>
              <a:t>• The feedback question can</a:t>
            </a:r>
            <a:r>
              <a:rPr lang="en-US" dirty="0"/>
              <a:t> </a:t>
            </a:r>
            <a:r>
              <a:rPr lang="en-US" dirty="0" smtClean="0"/>
              <a:t>be answered in writing by an adult</a:t>
            </a:r>
          </a:p>
          <a:p>
            <a:pPr marL="288925" indent="-288925">
              <a:buNone/>
            </a:pPr>
            <a:r>
              <a:rPr lang="en-US" dirty="0" smtClean="0"/>
              <a:t>• The	feedback question does</a:t>
            </a:r>
            <a:r>
              <a:rPr lang="en-US" dirty="0"/>
              <a:t> </a:t>
            </a:r>
            <a:r>
              <a:rPr lang="en-US" dirty="0" smtClean="0"/>
              <a:t>not</a:t>
            </a:r>
            <a:r>
              <a:rPr lang="en-US" dirty="0"/>
              <a:t> </a:t>
            </a:r>
            <a:r>
              <a:rPr lang="en-US" dirty="0" smtClean="0"/>
              <a:t>require a Yes or No answer</a:t>
            </a:r>
          </a:p>
          <a:p>
            <a:pPr>
              <a:buNone/>
            </a:pPr>
            <a:r>
              <a:rPr lang="en-US" dirty="0" smtClean="0"/>
              <a:t>• The	feedback evidences a genuine interest in understanding more</a:t>
            </a:r>
            <a:r>
              <a:rPr lang="en-US" dirty="0"/>
              <a:t> </a:t>
            </a:r>
            <a:r>
              <a:rPr lang="en-US" dirty="0" smtClean="0"/>
              <a:t>fully the student	work</a:t>
            </a:r>
            <a:endParaRPr lang="en-US" dirty="0"/>
          </a:p>
        </p:txBody>
      </p:sp>
      <p:sp>
        <p:nvSpPr>
          <p:cNvPr id="4" name="Footer Placeholder 3"/>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292344647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sz="4000" dirty="0"/>
              <a:t>Thinking about why we ask questions</a:t>
            </a:r>
          </a:p>
        </p:txBody>
      </p:sp>
      <p:sp>
        <p:nvSpPr>
          <p:cNvPr id="22531" name="Content Placeholder 2"/>
          <p:cNvSpPr>
            <a:spLocks noGrp="1"/>
          </p:cNvSpPr>
          <p:nvPr>
            <p:ph idx="1"/>
          </p:nvPr>
        </p:nvSpPr>
        <p:spPr/>
        <p:txBody>
          <a:bodyPr/>
          <a:lstStyle/>
          <a:p>
            <a:pPr eaLnBrk="1" hangingPunct="1"/>
            <a:r>
              <a:rPr lang="en-US" altLang="en-US" sz="3000" dirty="0"/>
              <a:t>What different types of questions are there?</a:t>
            </a:r>
          </a:p>
          <a:p>
            <a:pPr eaLnBrk="1" hangingPunct="1"/>
            <a:r>
              <a:rPr lang="en-US" altLang="en-US" sz="3000" dirty="0"/>
              <a:t>What different functions do your questions serve?</a:t>
            </a:r>
          </a:p>
          <a:p>
            <a:pPr eaLnBrk="1" hangingPunct="1"/>
            <a:r>
              <a:rPr lang="en-US" altLang="en-US" sz="3000" dirty="0"/>
              <a:t>What types of questions do you use most frequently?</a:t>
            </a:r>
          </a:p>
          <a:p>
            <a:pPr eaLnBrk="1" hangingPunct="1"/>
            <a:r>
              <a:rPr lang="en-US" altLang="en-US" sz="3000" dirty="0"/>
              <a:t>What common mistakes do you make when asking questions?</a:t>
            </a:r>
          </a:p>
          <a:p>
            <a:pPr eaLnBrk="1" hangingPunct="1"/>
            <a:r>
              <a:rPr lang="en-US" altLang="en-US" sz="3000" dirty="0"/>
              <a:t>What are the unintended effects of each of these mistakes?</a:t>
            </a:r>
          </a:p>
        </p:txBody>
      </p:sp>
      <p:sp>
        <p:nvSpPr>
          <p:cNvPr id="2" name="Footer Placeholder 1"/>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150250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sz="3500" dirty="0"/>
              <a:t>What types of questions develop thinking and reasoning?</a:t>
            </a:r>
          </a:p>
        </p:txBody>
      </p:sp>
      <p:sp>
        <p:nvSpPr>
          <p:cNvPr id="23555" name="Content Placeholder 2"/>
          <p:cNvSpPr>
            <a:spLocks noGrp="1"/>
          </p:cNvSpPr>
          <p:nvPr>
            <p:ph idx="1"/>
          </p:nvPr>
        </p:nvSpPr>
        <p:spPr/>
        <p:txBody>
          <a:bodyPr/>
          <a:lstStyle/>
          <a:p>
            <a:pPr eaLnBrk="1" hangingPunct="1"/>
            <a:r>
              <a:rPr lang="en-US" altLang="en-US" dirty="0" smtClean="0"/>
              <a:t>What types of questions promote thinking and reasoning?</a:t>
            </a:r>
          </a:p>
          <a:p>
            <a:pPr eaLnBrk="1" hangingPunct="1"/>
            <a:r>
              <a:rPr lang="en-US" altLang="en-US" dirty="0" smtClean="0"/>
              <a:t>Give some examples that you have recently used.</a:t>
            </a:r>
          </a:p>
          <a:p>
            <a:pPr eaLnBrk="1" hangingPunct="1"/>
            <a:r>
              <a:rPr lang="en-US" altLang="en-US" dirty="0" smtClean="0"/>
              <a:t>Reflect on the implications of these ideas for your own practice.</a:t>
            </a:r>
          </a:p>
        </p:txBody>
      </p:sp>
      <p:sp>
        <p:nvSpPr>
          <p:cNvPr id="2" name="Footer Placeholder 1"/>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24750661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dirty="0" smtClean="0"/>
              <a:t>Effective Questioning	</a:t>
            </a:r>
          </a:p>
        </p:txBody>
      </p:sp>
      <p:sp>
        <p:nvSpPr>
          <p:cNvPr id="24579" name="Content Placeholder 2"/>
          <p:cNvSpPr>
            <a:spLocks noGrp="1"/>
          </p:cNvSpPr>
          <p:nvPr>
            <p:ph idx="1"/>
          </p:nvPr>
        </p:nvSpPr>
        <p:spPr/>
        <p:txBody>
          <a:bodyPr/>
          <a:lstStyle/>
          <a:p>
            <a:pPr eaLnBrk="1" hangingPunct="1"/>
            <a:r>
              <a:rPr lang="en-US" altLang="en-US" dirty="0" smtClean="0"/>
              <a:t>The teacher plans questions that encourage thinking and reasoning</a:t>
            </a:r>
          </a:p>
          <a:p>
            <a:pPr eaLnBrk="1" hangingPunct="1"/>
            <a:r>
              <a:rPr lang="en-US" altLang="en-US" dirty="0" smtClean="0"/>
              <a:t>Everyone is included</a:t>
            </a:r>
          </a:p>
          <a:p>
            <a:pPr eaLnBrk="1" hangingPunct="1"/>
            <a:r>
              <a:rPr lang="en-US" altLang="en-US" dirty="0" smtClean="0"/>
              <a:t>Students are given time to think</a:t>
            </a:r>
          </a:p>
          <a:p>
            <a:pPr eaLnBrk="1" hangingPunct="1"/>
            <a:r>
              <a:rPr lang="en-US" altLang="en-US" dirty="0" smtClean="0"/>
              <a:t>The teacher avoids judging students’ response.</a:t>
            </a:r>
          </a:p>
          <a:p>
            <a:pPr eaLnBrk="1" hangingPunct="1"/>
            <a:r>
              <a:rPr lang="en-US" altLang="en-US" dirty="0" smtClean="0"/>
              <a:t>Students’ responses are followed up in ways that encourage deeper thinking.</a:t>
            </a:r>
          </a:p>
          <a:p>
            <a:pPr eaLnBrk="1" hangingPunct="1"/>
            <a:endParaRPr lang="en-US" altLang="en-US" dirty="0" smtClean="0"/>
          </a:p>
          <a:p>
            <a:pPr eaLnBrk="1" hangingPunct="1"/>
            <a:endParaRPr lang="en-US" altLang="en-US" dirty="0" smtClean="0"/>
          </a:p>
        </p:txBody>
      </p:sp>
      <p:sp>
        <p:nvSpPr>
          <p:cNvPr id="2" name="Footer Placeholder 1"/>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49688967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9" y="152400"/>
            <a:ext cx="8940499" cy="627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43263" y="6429375"/>
            <a:ext cx="6950172" cy="369332"/>
          </a:xfrm>
          <a:prstGeom prst="rect">
            <a:avLst/>
          </a:prstGeom>
          <a:noFill/>
        </p:spPr>
        <p:txBody>
          <a:bodyPr wrap="none" rtlCol="0">
            <a:spAutoFit/>
          </a:bodyPr>
          <a:lstStyle/>
          <a:p>
            <a:pPr algn="ctr"/>
            <a:r>
              <a:rPr lang="en-US" dirty="0" smtClean="0"/>
              <a:t>Source: https</a:t>
            </a:r>
            <a:r>
              <a:rPr lang="en-US" dirty="0"/>
              <a:t>://www.pinterest.com/edmund0128/science-inquiry-skills/</a:t>
            </a:r>
          </a:p>
        </p:txBody>
      </p:sp>
      <p:sp>
        <p:nvSpPr>
          <p:cNvPr id="3" name="Footer Placeholder 2"/>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2602168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MDC Classroom Challenges</a:t>
            </a:r>
            <a:endParaRPr lang="en-US" dirty="0"/>
          </a:p>
        </p:txBody>
      </p:sp>
      <p:sp>
        <p:nvSpPr>
          <p:cNvPr id="3" name="Content Placeholder 2"/>
          <p:cNvSpPr>
            <a:spLocks noGrp="1"/>
          </p:cNvSpPr>
          <p:nvPr>
            <p:ph idx="1"/>
          </p:nvPr>
        </p:nvSpPr>
        <p:spPr/>
        <p:txBody>
          <a:bodyPr>
            <a:normAutofit/>
          </a:bodyPr>
          <a:lstStyle/>
          <a:p>
            <a:pPr>
              <a:buNone/>
            </a:pPr>
            <a:r>
              <a:rPr lang="en-US" dirty="0" smtClean="0"/>
              <a:t>	Lessons that support teachers in formative assessment. They both reveal and develop students’ understanding of key mathematical ideas and applications. These lessons enable teachers and students to monitor in more detail their progress towards the targets of the standards. </a:t>
            </a:r>
            <a:endParaRPr lang="en-US" dirty="0"/>
          </a:p>
        </p:txBody>
      </p:sp>
      <p:sp>
        <p:nvSpPr>
          <p:cNvPr id="4" name="Footer Placeholder 3"/>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390377804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43062" y="227684"/>
            <a:ext cx="7815263" cy="5938980"/>
          </a:xfrm>
        </p:spPr>
      </p:pic>
      <p:sp>
        <p:nvSpPr>
          <p:cNvPr id="6" name="TextBox 5"/>
          <p:cNvSpPr txBox="1"/>
          <p:nvPr/>
        </p:nvSpPr>
        <p:spPr>
          <a:xfrm>
            <a:off x="1643062" y="6157380"/>
            <a:ext cx="8708794" cy="646331"/>
          </a:xfrm>
          <a:prstGeom prst="rect">
            <a:avLst/>
          </a:prstGeom>
          <a:noFill/>
        </p:spPr>
        <p:txBody>
          <a:bodyPr wrap="none" rtlCol="0">
            <a:spAutoFit/>
          </a:bodyPr>
          <a:lstStyle/>
          <a:p>
            <a:r>
              <a:rPr lang="en-US" dirty="0" smtClean="0"/>
              <a:t>Resource:  Rigor/Relevance Chart</a:t>
            </a:r>
          </a:p>
          <a:p>
            <a:r>
              <a:rPr lang="en-US" dirty="0"/>
              <a:t>Source: https://ccpscaoblog.files.wordpress.com/2013/08/rigor-and-relevance-verb-list.jpg</a:t>
            </a:r>
          </a:p>
        </p:txBody>
      </p:sp>
      <p:sp>
        <p:nvSpPr>
          <p:cNvPr id="7" name="Footer Placeholder 6"/>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25951834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at Grade Specific Lesson</a:t>
            </a:r>
            <a:endParaRPr lang="en-US" dirty="0"/>
          </a:p>
        </p:txBody>
      </p:sp>
      <p:sp>
        <p:nvSpPr>
          <p:cNvPr id="3" name="Content Placeholder 2"/>
          <p:cNvSpPr>
            <a:spLocks noGrp="1"/>
          </p:cNvSpPr>
          <p:nvPr>
            <p:ph sz="half" idx="1"/>
          </p:nvPr>
        </p:nvSpPr>
        <p:spPr/>
        <p:txBody>
          <a:bodyPr>
            <a:normAutofit/>
          </a:bodyPr>
          <a:lstStyle/>
          <a:p>
            <a:pPr algn="ctr">
              <a:buNone/>
            </a:pPr>
            <a:r>
              <a:rPr lang="en-US" dirty="0" smtClean="0"/>
              <a:t>6</a:t>
            </a:r>
            <a:r>
              <a:rPr lang="en-US" baseline="30000" dirty="0" smtClean="0"/>
              <a:t>th</a:t>
            </a:r>
            <a:r>
              <a:rPr lang="en-US" dirty="0" smtClean="0"/>
              <a:t> Grade:</a:t>
            </a:r>
          </a:p>
          <a:p>
            <a:pPr algn="ctr">
              <a:buNone/>
            </a:pPr>
            <a:r>
              <a:rPr lang="en-US" b="1" dirty="0" smtClean="0"/>
              <a:t>Adding and Subtracting Directed Numbers</a:t>
            </a:r>
          </a:p>
          <a:p>
            <a:pPr algn="ctr">
              <a:buNone/>
            </a:pPr>
            <a:r>
              <a:rPr lang="en-US" dirty="0" smtClean="0"/>
              <a:t>7</a:t>
            </a:r>
            <a:r>
              <a:rPr lang="en-US" baseline="30000" dirty="0" smtClean="0"/>
              <a:t>th</a:t>
            </a:r>
            <a:r>
              <a:rPr lang="en-US" dirty="0" smtClean="0"/>
              <a:t> Grade: </a:t>
            </a:r>
          </a:p>
          <a:p>
            <a:pPr algn="ctr">
              <a:buNone/>
            </a:pPr>
            <a:r>
              <a:rPr lang="en-US" b="1" dirty="0"/>
              <a:t>Using Positive and Negative Numbers in Context</a:t>
            </a:r>
          </a:p>
          <a:p>
            <a:pPr algn="ctr">
              <a:buNone/>
            </a:pPr>
            <a:r>
              <a:rPr lang="en-US" dirty="0" smtClean="0"/>
              <a:t>8th Grade: </a:t>
            </a:r>
          </a:p>
          <a:p>
            <a:pPr algn="ctr">
              <a:buNone/>
            </a:pPr>
            <a:r>
              <a:rPr lang="en-US" b="1" dirty="0" smtClean="0"/>
              <a:t>Building </a:t>
            </a:r>
            <a:r>
              <a:rPr lang="en-US" b="1" dirty="0"/>
              <a:t>and Solving Linear Equations</a:t>
            </a:r>
            <a:r>
              <a:rPr lang="en-US" dirty="0" smtClean="0"/>
              <a:t>	</a:t>
            </a:r>
            <a:endParaRPr lang="en-US" dirty="0"/>
          </a:p>
        </p:txBody>
      </p:sp>
      <p:sp>
        <p:nvSpPr>
          <p:cNvPr id="4" name="Content Placeholder 3"/>
          <p:cNvSpPr>
            <a:spLocks noGrp="1"/>
          </p:cNvSpPr>
          <p:nvPr>
            <p:ph sz="half" idx="2"/>
          </p:nvPr>
        </p:nvSpPr>
        <p:spPr/>
        <p:txBody>
          <a:bodyPr>
            <a:normAutofit/>
          </a:bodyPr>
          <a:lstStyle/>
          <a:p>
            <a:pPr algn="ctr">
              <a:buNone/>
            </a:pPr>
            <a:r>
              <a:rPr lang="en-US" dirty="0"/>
              <a:t>Algebra I:  </a:t>
            </a:r>
            <a:endParaRPr lang="en-US" dirty="0" smtClean="0"/>
          </a:p>
          <a:p>
            <a:pPr algn="ctr">
              <a:buNone/>
            </a:pPr>
            <a:r>
              <a:rPr lang="en-US" b="1" dirty="0" smtClean="0"/>
              <a:t>Solving </a:t>
            </a:r>
            <a:r>
              <a:rPr lang="en-US" b="1" dirty="0"/>
              <a:t>Linear Equations in Two </a:t>
            </a:r>
            <a:r>
              <a:rPr lang="en-US" b="1" dirty="0" smtClean="0"/>
              <a:t>Variables</a:t>
            </a:r>
            <a:endParaRPr lang="en-US" sz="1000" b="1" dirty="0" smtClean="0"/>
          </a:p>
          <a:p>
            <a:pPr algn="ctr">
              <a:buNone/>
            </a:pPr>
            <a:endParaRPr lang="en-US" sz="1000" dirty="0"/>
          </a:p>
          <a:p>
            <a:pPr algn="ctr">
              <a:buNone/>
            </a:pPr>
            <a:r>
              <a:rPr lang="en-US" dirty="0"/>
              <a:t>Geometry:  </a:t>
            </a:r>
            <a:endParaRPr lang="en-US" dirty="0" smtClean="0"/>
          </a:p>
          <a:p>
            <a:pPr algn="ctr">
              <a:buNone/>
            </a:pPr>
            <a:r>
              <a:rPr lang="en-US" b="1" dirty="0" smtClean="0"/>
              <a:t>Sorting </a:t>
            </a:r>
            <a:r>
              <a:rPr lang="en-US" b="1" dirty="0"/>
              <a:t>Equations of Circles 2</a:t>
            </a:r>
          </a:p>
          <a:p>
            <a:pPr algn="ctr">
              <a:buNone/>
            </a:pPr>
            <a:endParaRPr lang="en-US" sz="1000" dirty="0"/>
          </a:p>
          <a:p>
            <a:pPr algn="ctr">
              <a:buNone/>
            </a:pPr>
            <a:r>
              <a:rPr lang="en-US" dirty="0"/>
              <a:t>Algebra II: </a:t>
            </a:r>
            <a:endParaRPr lang="en-US" dirty="0" smtClean="0"/>
          </a:p>
          <a:p>
            <a:pPr algn="ctr">
              <a:buNone/>
            </a:pPr>
            <a:r>
              <a:rPr lang="en-US" dirty="0" smtClean="0"/>
              <a:t> </a:t>
            </a:r>
            <a:r>
              <a:rPr lang="en-US" b="1" dirty="0" smtClean="0"/>
              <a:t>Representing Polynomials Graphically</a:t>
            </a:r>
            <a:endParaRPr lang="en-US" b="1" dirty="0"/>
          </a:p>
          <a:p>
            <a:pPr marL="0" indent="0">
              <a:buNone/>
            </a:pPr>
            <a:endParaRPr lang="en-US" dirty="0"/>
          </a:p>
        </p:txBody>
      </p:sp>
      <p:sp>
        <p:nvSpPr>
          <p:cNvPr id="5" name="Footer Placeholder 4"/>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393837894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981200" y="362008"/>
            <a:ext cx="8001000" cy="1371600"/>
          </a:xfrm>
          <a:prstGeom prst="rect">
            <a:avLst/>
          </a:prstGeom>
        </p:spPr>
        <p:txBody>
          <a:bodyPr>
            <a:noAutofit/>
          </a:bodyPr>
          <a:lstStyle>
            <a:lvl1pPr algn="l" defTabSz="914400" rtl="0" eaLnBrk="1" latinLnBrk="0" hangingPunct="1">
              <a:spcBef>
                <a:spcPct val="0"/>
              </a:spcBef>
              <a:buNone/>
              <a:defRPr sz="4000" kern="1200" cap="all" spc="-60" baseline="0">
                <a:solidFill>
                  <a:srgbClr val="0D2D5C"/>
                </a:solidFill>
                <a:latin typeface="+mj-lt"/>
                <a:ea typeface="+mj-ea"/>
                <a:cs typeface="+mj-cs"/>
              </a:defRPr>
            </a:lvl1pPr>
          </a:lstStyle>
          <a:p>
            <a:r>
              <a:rPr lang="en-US" dirty="0">
                <a:effectLst>
                  <a:outerShdw blurRad="38100" dist="38100" dir="2700000" algn="tl">
                    <a:srgbClr val="000000">
                      <a:alpha val="43137"/>
                    </a:srgbClr>
                  </a:outerShdw>
                </a:effectLst>
              </a:rPr>
              <a:t>More on otes…</a:t>
            </a:r>
          </a:p>
        </p:txBody>
      </p:sp>
      <p:sp>
        <p:nvSpPr>
          <p:cNvPr id="3" name="Rectangle 2"/>
          <p:cNvSpPr/>
          <p:nvPr/>
        </p:nvSpPr>
        <p:spPr>
          <a:xfrm>
            <a:off x="6858000" y="2768493"/>
            <a:ext cx="3429000" cy="1200329"/>
          </a:xfrm>
          <a:prstGeom prst="rect">
            <a:avLst/>
          </a:prstGeom>
        </p:spPr>
        <p:txBody>
          <a:bodyPr wrap="square">
            <a:spAutoFit/>
          </a:bodyPr>
          <a:lstStyle/>
          <a:p>
            <a:r>
              <a:rPr lang="en-US" sz="3600" dirty="0">
                <a:latin typeface="+mj-lt"/>
                <a:hlinkClick r:id="rId3"/>
              </a:rPr>
              <a:t>Example of MDC lesson</a:t>
            </a:r>
            <a:endParaRPr lang="en-US" sz="3600" dirty="0">
              <a:latin typeface="+mj-lt"/>
            </a:endParaRPr>
          </a:p>
        </p:txBody>
      </p:sp>
      <p:pic>
        <p:nvPicPr>
          <p:cNvPr id="143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39653">
            <a:off x="1676400" y="1162162"/>
            <a:ext cx="5010150" cy="4505325"/>
          </a:xfrm>
          <a:prstGeom prst="rect">
            <a:avLst/>
          </a:prstGeom>
          <a:noFill/>
          <a:ln>
            <a:noFill/>
          </a:ln>
          <a:effectLst>
            <a:outerShdw blurRad="63500" sx="102000" sy="102000" algn="ctr" rotWithShape="0">
              <a:prstClr val="black">
                <a:alpha val="40000"/>
              </a:prstClr>
            </a:outerShdw>
            <a:reflection blurRad="6350" stA="50000" endA="300" endPos="3850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10603018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MDC Training</a:t>
            </a:r>
            <a:endParaRPr lang="en-US" dirty="0"/>
          </a:p>
        </p:txBody>
      </p:sp>
      <p:sp>
        <p:nvSpPr>
          <p:cNvPr id="5" name="Content Placeholder 4"/>
          <p:cNvSpPr>
            <a:spLocks noGrp="1"/>
          </p:cNvSpPr>
          <p:nvPr>
            <p:ph sz="half" idx="1"/>
          </p:nvPr>
        </p:nvSpPr>
        <p:spPr>
          <a:xfrm>
            <a:off x="838200" y="1539871"/>
            <a:ext cx="5181600" cy="4351338"/>
          </a:xfrm>
        </p:spPr>
        <p:txBody>
          <a:bodyPr>
            <a:normAutofit fontScale="92500"/>
          </a:bodyPr>
          <a:lstStyle/>
          <a:p>
            <a:pPr marL="0" indent="0" algn="ctr">
              <a:buNone/>
            </a:pPr>
            <a:r>
              <a:rPr lang="en-US" dirty="0" smtClean="0"/>
              <a:t>Day 1</a:t>
            </a:r>
          </a:p>
          <a:p>
            <a:r>
              <a:rPr lang="en-US" dirty="0" smtClean="0"/>
              <a:t>Review of Formative Assessment</a:t>
            </a:r>
          </a:p>
          <a:p>
            <a:r>
              <a:rPr lang="en-US" dirty="0" smtClean="0"/>
              <a:t>What is MDC?</a:t>
            </a:r>
          </a:p>
          <a:p>
            <a:r>
              <a:rPr lang="en-US" dirty="0" smtClean="0"/>
              <a:t>Complete Concept Development as a large group</a:t>
            </a:r>
          </a:p>
          <a:p>
            <a:r>
              <a:rPr lang="en-US" dirty="0" smtClean="0"/>
              <a:t>Go through MDC Resources for lesson</a:t>
            </a:r>
          </a:p>
          <a:p>
            <a:r>
              <a:rPr lang="en-US" dirty="0" smtClean="0"/>
              <a:t>Complete Concept Development in Grade Level Groups.  Thinking like a student.</a:t>
            </a:r>
          </a:p>
          <a:p>
            <a:pPr algn="ctr"/>
            <a:endParaRPr lang="en-US" dirty="0" smtClean="0"/>
          </a:p>
          <a:p>
            <a:endParaRPr lang="en-US" dirty="0"/>
          </a:p>
        </p:txBody>
      </p:sp>
      <p:sp>
        <p:nvSpPr>
          <p:cNvPr id="6" name="Content Placeholder 5"/>
          <p:cNvSpPr>
            <a:spLocks noGrp="1"/>
          </p:cNvSpPr>
          <p:nvPr>
            <p:ph sz="half" idx="2"/>
          </p:nvPr>
        </p:nvSpPr>
        <p:spPr>
          <a:xfrm>
            <a:off x="6172200" y="1539871"/>
            <a:ext cx="5181600" cy="4351338"/>
          </a:xfrm>
        </p:spPr>
        <p:txBody>
          <a:bodyPr>
            <a:normAutofit fontScale="92500"/>
          </a:bodyPr>
          <a:lstStyle/>
          <a:p>
            <a:pPr algn="ctr"/>
            <a:r>
              <a:rPr lang="en-US" dirty="0" smtClean="0"/>
              <a:t>Day 2</a:t>
            </a:r>
          </a:p>
          <a:p>
            <a:r>
              <a:rPr lang="en-US" dirty="0" smtClean="0"/>
              <a:t>Review Formative Assessment</a:t>
            </a:r>
          </a:p>
          <a:p>
            <a:r>
              <a:rPr lang="en-US" dirty="0" smtClean="0"/>
              <a:t>Review Format of Concept Development Lesson</a:t>
            </a:r>
          </a:p>
          <a:p>
            <a:r>
              <a:rPr lang="en-US" dirty="0" smtClean="0"/>
              <a:t>Complete Problem Solving Lesson</a:t>
            </a:r>
          </a:p>
          <a:p>
            <a:r>
              <a:rPr lang="en-US" dirty="0"/>
              <a:t>Identifying student misconceptions and identify feedback that moves learning forward</a:t>
            </a:r>
          </a:p>
          <a:p>
            <a:r>
              <a:rPr lang="en-US" b="1" dirty="0"/>
              <a:t>Identify and plan a lesson to implement before</a:t>
            </a:r>
          </a:p>
          <a:p>
            <a:pPr algn="ctr"/>
            <a:endParaRPr lang="en-US" dirty="0"/>
          </a:p>
        </p:txBody>
      </p:sp>
      <p:grpSp>
        <p:nvGrpSpPr>
          <p:cNvPr id="7" name="Group 6"/>
          <p:cNvGrpSpPr/>
          <p:nvPr/>
        </p:nvGrpSpPr>
        <p:grpSpPr>
          <a:xfrm>
            <a:off x="628650" y="6176963"/>
            <a:ext cx="10858500" cy="397908"/>
            <a:chOff x="628650" y="6176963"/>
            <a:chExt cx="10858500" cy="397908"/>
          </a:xfrm>
        </p:grpSpPr>
        <p:sp>
          <p:nvSpPr>
            <p:cNvPr id="8" name="TextBox 7"/>
            <p:cNvSpPr txBox="1"/>
            <p:nvPr/>
          </p:nvSpPr>
          <p:spPr>
            <a:xfrm>
              <a:off x="628650" y="6176963"/>
              <a:ext cx="5391150" cy="369332"/>
            </a:xfrm>
            <a:prstGeom prst="rect">
              <a:avLst/>
            </a:prstGeom>
            <a:noFill/>
          </p:spPr>
          <p:txBody>
            <a:bodyPr wrap="square" rtlCol="0">
              <a:spAutoFit/>
            </a:bodyPr>
            <a:lstStyle/>
            <a:p>
              <a:pPr algn="ctr"/>
              <a:r>
                <a:rPr lang="en-US" dirty="0" smtClean="0"/>
                <a:t>Resource:  MDC Training Day 1</a:t>
              </a:r>
              <a:endParaRPr lang="en-US" dirty="0"/>
            </a:p>
          </p:txBody>
        </p:sp>
        <p:sp>
          <p:nvSpPr>
            <p:cNvPr id="9" name="TextBox 8"/>
            <p:cNvSpPr txBox="1"/>
            <p:nvPr/>
          </p:nvSpPr>
          <p:spPr>
            <a:xfrm>
              <a:off x="6096000" y="6205539"/>
              <a:ext cx="5391150" cy="369332"/>
            </a:xfrm>
            <a:prstGeom prst="rect">
              <a:avLst/>
            </a:prstGeom>
            <a:noFill/>
          </p:spPr>
          <p:txBody>
            <a:bodyPr wrap="square" rtlCol="0">
              <a:spAutoFit/>
            </a:bodyPr>
            <a:lstStyle/>
            <a:p>
              <a:pPr algn="ctr"/>
              <a:r>
                <a:rPr lang="en-US" dirty="0" smtClean="0"/>
                <a:t>Resource:  MDC Training Day 2</a:t>
              </a:r>
              <a:endParaRPr lang="en-US" dirty="0"/>
            </a:p>
          </p:txBody>
        </p:sp>
      </p:grpSp>
      <p:sp>
        <p:nvSpPr>
          <p:cNvPr id="2" name="Footer Placeholder 1"/>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95956964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3999" y="304800"/>
            <a:ext cx="4997302" cy="461665"/>
          </a:xfrm>
          <a:prstGeom prst="rect">
            <a:avLst/>
          </a:prstGeom>
        </p:spPr>
        <p:txBody>
          <a:bodyPr wrap="square">
            <a:spAutoFit/>
          </a:bodyPr>
          <a:lstStyle/>
          <a:p>
            <a:r>
              <a:rPr lang="en-US" sz="2400" dirty="0">
                <a:latin typeface="+mj-lt"/>
                <a:hlinkClick r:id="rId3"/>
              </a:rPr>
              <a:t>Mathematics Assessment Project</a:t>
            </a:r>
            <a:endParaRPr lang="en-US" sz="2400" dirty="0">
              <a:latin typeface="+mj-lt"/>
            </a:endParaRPr>
          </a:p>
        </p:txBody>
      </p:sp>
      <p:pic>
        <p:nvPicPr>
          <p:cNvPr id="163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4506" y="1061864"/>
            <a:ext cx="4914900" cy="4763304"/>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27212001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21049">
            <a:off x="1642217" y="808876"/>
            <a:ext cx="4852417" cy="4670352"/>
          </a:xfrm>
          <a:prstGeom prst="rect">
            <a:avLst/>
          </a:prstGeom>
          <a:noFill/>
          <a:ln>
            <a:noFill/>
          </a:ln>
          <a:effectLst>
            <a:outerShdw blurRad="63500" sx="102000" sy="102000" algn="ctr" rotWithShape="0">
              <a:prstClr val="black">
                <a:alpha val="40000"/>
              </a:prstClr>
            </a:outerShdw>
            <a:reflection blurRad="6350" stA="50000" endA="300" endPos="3850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010400" y="1752600"/>
            <a:ext cx="3048000" cy="1569660"/>
          </a:xfrm>
          <a:prstGeom prst="rect">
            <a:avLst/>
          </a:prstGeom>
          <a:noFill/>
        </p:spPr>
        <p:txBody>
          <a:bodyPr wrap="square" rtlCol="0">
            <a:spAutoFit/>
          </a:bodyPr>
          <a:lstStyle/>
          <a:p>
            <a:r>
              <a:rPr lang="en-US" sz="3200" dirty="0">
                <a:solidFill>
                  <a:schemeClr val="bg1">
                    <a:lumMod val="10000"/>
                  </a:schemeClr>
                </a:solidFill>
                <a:effectLst>
                  <a:outerShdw blurRad="38100" dist="38100" dir="2700000" algn="tl">
                    <a:srgbClr val="000000">
                      <a:alpha val="43137"/>
                    </a:srgbClr>
                  </a:outerShdw>
                </a:effectLst>
                <a:latin typeface="+mj-lt"/>
              </a:rPr>
              <a:t>Choose your MDC Classroom Challenge</a:t>
            </a:r>
          </a:p>
        </p:txBody>
      </p:sp>
      <p:sp>
        <p:nvSpPr>
          <p:cNvPr id="3" name="Footer Placeholder 2"/>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20920224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Familiarize Yourself with the Lesson</a:t>
            </a:r>
            <a:endParaRPr lang="en-US" dirty="0"/>
          </a:p>
        </p:txBody>
      </p:sp>
      <p:sp>
        <p:nvSpPr>
          <p:cNvPr id="3" name="Content Placeholder 2"/>
          <p:cNvSpPr>
            <a:spLocks noGrp="1"/>
          </p:cNvSpPr>
          <p:nvPr>
            <p:ph idx="1"/>
          </p:nvPr>
        </p:nvSpPr>
        <p:spPr/>
        <p:txBody>
          <a:bodyPr>
            <a:normAutofit/>
          </a:bodyPr>
          <a:lstStyle/>
          <a:p>
            <a:pPr marL="514350" indent="-514350">
              <a:buAutoNum type="arabicParenR"/>
            </a:pPr>
            <a:r>
              <a:rPr lang="en-US" dirty="0" smtClean="0"/>
              <a:t>Do the pre-assessment.</a:t>
            </a:r>
          </a:p>
          <a:p>
            <a:pPr marL="514350" indent="-514350">
              <a:buAutoNum type="arabicParenR"/>
            </a:pPr>
            <a:r>
              <a:rPr lang="en-US" dirty="0" smtClean="0"/>
              <a:t>Identify the Obstacles, Misconceptions and Gaps (OMG’s) of the pre-assessment.</a:t>
            </a:r>
          </a:p>
          <a:p>
            <a:pPr marL="514350" indent="-514350">
              <a:buAutoNum type="arabicParenR" startAt="3"/>
            </a:pPr>
            <a:r>
              <a:rPr lang="en-US" dirty="0" smtClean="0"/>
              <a:t>Read </a:t>
            </a:r>
            <a:r>
              <a:rPr lang="en-US" dirty="0"/>
              <a:t>the lesson plan through carefully, working </a:t>
            </a:r>
            <a:r>
              <a:rPr lang="en-US" dirty="0" smtClean="0"/>
              <a:t>  the </a:t>
            </a:r>
            <a:r>
              <a:rPr lang="en-US" dirty="0"/>
              <a:t>tasks and visualizing the sequence </a:t>
            </a:r>
            <a:r>
              <a:rPr lang="en-US" dirty="0" smtClean="0"/>
              <a:t>of activities </a:t>
            </a:r>
            <a:r>
              <a:rPr lang="en-US" dirty="0"/>
              <a:t>for your students. Again, anticipate the different approaches students may take and </a:t>
            </a:r>
            <a:r>
              <a:rPr lang="en-US" dirty="0" smtClean="0"/>
              <a:t>the difficulties </a:t>
            </a:r>
            <a:r>
              <a:rPr lang="en-US" dirty="0"/>
              <a:t>they will encounter</a:t>
            </a:r>
            <a:r>
              <a:rPr lang="en-US" dirty="0" smtClean="0"/>
              <a:t>. Also Identify the OMG’s of the lesson.</a:t>
            </a:r>
          </a:p>
        </p:txBody>
      </p:sp>
      <p:sp>
        <p:nvSpPr>
          <p:cNvPr id="4" name="TextBox 3"/>
          <p:cNvSpPr txBox="1"/>
          <p:nvPr/>
        </p:nvSpPr>
        <p:spPr>
          <a:xfrm>
            <a:off x="7772400" y="5857875"/>
            <a:ext cx="3743325" cy="369332"/>
          </a:xfrm>
          <a:prstGeom prst="rect">
            <a:avLst/>
          </a:prstGeom>
          <a:noFill/>
        </p:spPr>
        <p:txBody>
          <a:bodyPr wrap="square" rtlCol="0">
            <a:spAutoFit/>
          </a:bodyPr>
          <a:lstStyle/>
          <a:p>
            <a:r>
              <a:rPr lang="en-US" dirty="0" smtClean="0"/>
              <a:t>Resource:  Lesson Worksheet</a:t>
            </a:r>
            <a:endParaRPr lang="en-US" dirty="0"/>
          </a:p>
        </p:txBody>
      </p:sp>
      <p:sp>
        <p:nvSpPr>
          <p:cNvPr id="5" name="Footer Placeholder 4"/>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342914047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After Familiarizing Yourself with Lesson</a:t>
            </a:r>
            <a:endParaRPr lang="en-US" dirty="0"/>
          </a:p>
        </p:txBody>
      </p:sp>
      <p:sp>
        <p:nvSpPr>
          <p:cNvPr id="3" name="Content Placeholder 2"/>
          <p:cNvSpPr>
            <a:spLocks noGrp="1"/>
          </p:cNvSpPr>
          <p:nvPr>
            <p:ph idx="1"/>
          </p:nvPr>
        </p:nvSpPr>
        <p:spPr/>
        <p:txBody>
          <a:bodyPr>
            <a:normAutofit/>
          </a:bodyPr>
          <a:lstStyle/>
          <a:p>
            <a:pPr marL="514350" indent="-514350">
              <a:buNone/>
            </a:pPr>
            <a:r>
              <a:rPr lang="en-US" dirty="0" smtClean="0"/>
              <a:t>3)  What are the big mathematical ideas of the lesson?</a:t>
            </a:r>
          </a:p>
          <a:p>
            <a:pPr marL="514350" indent="-514350">
              <a:buNone/>
            </a:pPr>
            <a:r>
              <a:rPr lang="en-US" dirty="0" smtClean="0"/>
              <a:t>4)  What might be conceptually difficult? What ideas will need emphasis through questioning?</a:t>
            </a:r>
          </a:p>
          <a:p>
            <a:pPr marL="514350" indent="-514350">
              <a:buNone/>
            </a:pPr>
            <a:r>
              <a:rPr lang="en-US" dirty="0" smtClean="0"/>
              <a:t>5)  What type of questions can I ask my students to help them with the OMG’s of the pre-assessment and the lesson? You can look at the suggested questions in the lesson plan.</a:t>
            </a:r>
          </a:p>
          <a:p>
            <a:pPr marL="514350" indent="-514350">
              <a:buAutoNum type="arabicParenR" startAt="6"/>
            </a:pPr>
            <a:r>
              <a:rPr lang="en-US" dirty="0" smtClean="0"/>
              <a:t>What </a:t>
            </a:r>
            <a:r>
              <a:rPr lang="en-US" dirty="0"/>
              <a:t>questions might students ask? How will I respond and/or deal with these</a:t>
            </a:r>
            <a:r>
              <a:rPr lang="en-US" dirty="0" smtClean="0"/>
              <a:t>?</a:t>
            </a:r>
          </a:p>
          <a:p>
            <a:pPr marL="514350" indent="-514350">
              <a:buAutoNum type="arabicParenR" startAt="6"/>
            </a:pPr>
            <a:endParaRPr lang="en-US" dirty="0"/>
          </a:p>
          <a:p>
            <a:pPr marL="0" indent="0" algn="r">
              <a:buNone/>
            </a:pPr>
            <a:endParaRPr lang="en-US" dirty="0"/>
          </a:p>
        </p:txBody>
      </p:sp>
      <p:sp>
        <p:nvSpPr>
          <p:cNvPr id="4" name="TextBox 3"/>
          <p:cNvSpPr txBox="1"/>
          <p:nvPr/>
        </p:nvSpPr>
        <p:spPr>
          <a:xfrm>
            <a:off x="7772400" y="5857875"/>
            <a:ext cx="3743325" cy="369332"/>
          </a:xfrm>
          <a:prstGeom prst="rect">
            <a:avLst/>
          </a:prstGeom>
          <a:noFill/>
        </p:spPr>
        <p:txBody>
          <a:bodyPr wrap="square" rtlCol="0">
            <a:spAutoFit/>
          </a:bodyPr>
          <a:lstStyle/>
          <a:p>
            <a:r>
              <a:rPr lang="en-US" dirty="0" smtClean="0"/>
              <a:t>Resource:  Lesson Worksheet</a:t>
            </a:r>
            <a:endParaRPr lang="en-US" dirty="0"/>
          </a:p>
        </p:txBody>
      </p:sp>
      <p:sp>
        <p:nvSpPr>
          <p:cNvPr id="5" name="Footer Placeholder 4"/>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308762768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After Familiarizing Yourself with Lesson</a:t>
            </a:r>
            <a:endParaRPr lang="en-US" dirty="0"/>
          </a:p>
        </p:txBody>
      </p:sp>
      <p:sp>
        <p:nvSpPr>
          <p:cNvPr id="3" name="Content Placeholder 2"/>
          <p:cNvSpPr>
            <a:spLocks noGrp="1"/>
          </p:cNvSpPr>
          <p:nvPr>
            <p:ph idx="1"/>
          </p:nvPr>
        </p:nvSpPr>
        <p:spPr/>
        <p:txBody>
          <a:bodyPr/>
          <a:lstStyle/>
          <a:p>
            <a:pPr>
              <a:buNone/>
            </a:pPr>
            <a:r>
              <a:rPr lang="en-US" dirty="0"/>
              <a:t>7</a:t>
            </a:r>
            <a:r>
              <a:rPr lang="en-US" dirty="0" smtClean="0"/>
              <a:t>) </a:t>
            </a:r>
            <a:r>
              <a:rPr lang="en-US" dirty="0"/>
              <a:t>What are the different strategies students may use</a:t>
            </a:r>
            <a:r>
              <a:rPr lang="en-US" dirty="0" smtClean="0"/>
              <a:t>?</a:t>
            </a:r>
          </a:p>
          <a:p>
            <a:pPr>
              <a:buNone/>
            </a:pPr>
            <a:r>
              <a:rPr lang="en-US" dirty="0"/>
              <a:t>8</a:t>
            </a:r>
            <a:r>
              <a:rPr lang="en-US" dirty="0" smtClean="0"/>
              <a:t>) </a:t>
            </a:r>
            <a:r>
              <a:rPr lang="en-US" dirty="0"/>
              <a:t>What kinds of question might I ask students that are stuck, or are using an incorrect strategy etc</a:t>
            </a:r>
            <a:r>
              <a:rPr lang="en-US" dirty="0" smtClean="0"/>
              <a:t>.?</a:t>
            </a:r>
          </a:p>
          <a:p>
            <a:pPr>
              <a:buNone/>
            </a:pPr>
            <a:r>
              <a:rPr lang="en-US" dirty="0" smtClean="0"/>
              <a:t>9) </a:t>
            </a:r>
            <a:r>
              <a:rPr lang="en-US" dirty="0"/>
              <a:t>How can student-to-student discussion of the mathematics be encouraged?</a:t>
            </a:r>
          </a:p>
        </p:txBody>
      </p:sp>
      <p:sp>
        <p:nvSpPr>
          <p:cNvPr id="4" name="TextBox 3"/>
          <p:cNvSpPr txBox="1"/>
          <p:nvPr/>
        </p:nvSpPr>
        <p:spPr>
          <a:xfrm>
            <a:off x="7772400" y="5857875"/>
            <a:ext cx="3743325" cy="369332"/>
          </a:xfrm>
          <a:prstGeom prst="rect">
            <a:avLst/>
          </a:prstGeom>
          <a:noFill/>
        </p:spPr>
        <p:txBody>
          <a:bodyPr wrap="square" rtlCol="0">
            <a:spAutoFit/>
          </a:bodyPr>
          <a:lstStyle/>
          <a:p>
            <a:r>
              <a:rPr lang="en-US" dirty="0" smtClean="0"/>
              <a:t>Resource:  Lesson Worksheet</a:t>
            </a:r>
            <a:endParaRPr lang="en-US" dirty="0"/>
          </a:p>
        </p:txBody>
      </p:sp>
      <p:sp>
        <p:nvSpPr>
          <p:cNvPr id="5" name="Footer Placeholder 4"/>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307550378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can I help teachers after we train them in MDC?</a:t>
            </a:r>
            <a:br>
              <a:rPr lang="en-US" dirty="0"/>
            </a:br>
            <a:endParaRPr lang="en-US" dirty="0"/>
          </a:p>
        </p:txBody>
      </p:sp>
      <p:sp>
        <p:nvSpPr>
          <p:cNvPr id="3" name="Content Placeholder 2"/>
          <p:cNvSpPr>
            <a:spLocks noGrp="1"/>
          </p:cNvSpPr>
          <p:nvPr>
            <p:ph idx="1"/>
          </p:nvPr>
        </p:nvSpPr>
        <p:spPr/>
        <p:txBody>
          <a:bodyPr>
            <a:normAutofit/>
          </a:bodyPr>
          <a:lstStyle/>
          <a:p>
            <a:r>
              <a:rPr lang="en-US" sz="3000" dirty="0" smtClean="0"/>
              <a:t>Help teachers get resources ready for there first implementation</a:t>
            </a:r>
          </a:p>
          <a:p>
            <a:r>
              <a:rPr lang="en-US" sz="3000" dirty="0" smtClean="0"/>
              <a:t>Try to meet with the teachers after they have students complete pre-assessment to work on grouping/misconceptions/feedback questions</a:t>
            </a:r>
          </a:p>
          <a:p>
            <a:r>
              <a:rPr lang="en-US" sz="3000" dirty="0" smtClean="0"/>
              <a:t>Try to be present with teachers the day they implement first MDC lesson</a:t>
            </a:r>
          </a:p>
          <a:p>
            <a:r>
              <a:rPr lang="en-US" sz="3000" dirty="0" smtClean="0"/>
              <a:t>Offer time to debrief with teachers after they implement first lessons</a:t>
            </a:r>
            <a:endParaRPr lang="en-US" sz="3000" dirty="0"/>
          </a:p>
        </p:txBody>
      </p:sp>
      <p:sp>
        <p:nvSpPr>
          <p:cNvPr id="4" name="Footer Placeholder 3"/>
          <p:cNvSpPr>
            <a:spLocks noGrp="1"/>
          </p:cNvSpPr>
          <p:nvPr>
            <p:ph type="ftr" sz="quarter" idx="11"/>
          </p:nvPr>
        </p:nvSpPr>
        <p:spPr/>
        <p:txBody>
          <a:bodyPr/>
          <a:lstStyle/>
          <a:p>
            <a:r>
              <a:rPr lang="en-US" smtClean="0"/>
              <a:t>http://thegoldenclassroom.weebly.com/</a:t>
            </a:r>
            <a:endParaRPr lang="en-US" dirty="0"/>
          </a:p>
        </p:txBody>
      </p:sp>
    </p:spTree>
    <p:extLst>
      <p:ext uri="{BB962C8B-B14F-4D97-AF65-F5344CB8AC3E}">
        <p14:creationId xmlns:p14="http://schemas.microsoft.com/office/powerpoint/2010/main" val="6637531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3357</TotalTime>
  <Words>4907</Words>
  <Application>Microsoft Office PowerPoint</Application>
  <PresentationFormat>Widescreen</PresentationFormat>
  <Paragraphs>1177</Paragraphs>
  <Slides>99</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99</vt:i4>
      </vt:variant>
    </vt:vector>
  </HeadingPairs>
  <TitlesOfParts>
    <vt:vector size="110" baseType="lpstr">
      <vt:lpstr>MS PGothic</vt:lpstr>
      <vt:lpstr>Arial</vt:lpstr>
      <vt:lpstr>Calibri</vt:lpstr>
      <vt:lpstr>Calibri Light</vt:lpstr>
      <vt:lpstr>Cambria</vt:lpstr>
      <vt:lpstr>Perpetua</vt:lpstr>
      <vt:lpstr>Rockwell</vt:lpstr>
      <vt:lpstr>Times New Roman</vt:lpstr>
      <vt:lpstr>Wingdings</vt:lpstr>
      <vt:lpstr>Wingdings 2</vt:lpstr>
      <vt:lpstr>Office Theme</vt:lpstr>
      <vt:lpstr>Spreading the MDC Message</vt:lpstr>
      <vt:lpstr>Questions we are looking to answer</vt:lpstr>
      <vt:lpstr>What is MDC?</vt:lpstr>
      <vt:lpstr>THE TRADITIONAL LESSON</vt:lpstr>
      <vt:lpstr>THE MDC LESSON</vt:lpstr>
      <vt:lpstr>What is Mathematics Design Collaborative?</vt:lpstr>
      <vt:lpstr>PowerPoint Presentation</vt:lpstr>
      <vt:lpstr>PowerPoint Presentation</vt:lpstr>
      <vt:lpstr>MDC Classroom Challenges</vt:lpstr>
      <vt:lpstr>MDC Classroom Challenge Review </vt:lpstr>
      <vt:lpstr>PowerPoint Presentation</vt:lpstr>
      <vt:lpstr>How can MDC help with Math Instruction?</vt:lpstr>
      <vt:lpstr>WHY MDC?</vt:lpstr>
      <vt:lpstr>How MDC helps with Math Instruction?</vt:lpstr>
      <vt:lpstr>How MDC helps with Math Instruction?</vt:lpstr>
      <vt:lpstr>How do we get people to buy into MDC?</vt:lpstr>
      <vt:lpstr>How do we get people to buy into MDC?</vt:lpstr>
      <vt:lpstr>How can I train others in MDC?</vt:lpstr>
      <vt:lpstr>MDC Training</vt:lpstr>
      <vt:lpstr>MDC Training Day 1</vt:lpstr>
      <vt:lpstr>PowerPoint Presentation</vt:lpstr>
      <vt:lpstr>MDC Training</vt:lpstr>
      <vt:lpstr>PowerPoint Presentation</vt:lpstr>
      <vt:lpstr>PowerPoint Presentation</vt:lpstr>
      <vt:lpstr>Formative Assessment</vt:lpstr>
      <vt:lpstr>ONE BIG IDEA OF FORMATIVE ASSESSMENT</vt:lpstr>
      <vt:lpstr> </vt:lpstr>
      <vt:lpstr>PowerPoint Presentation</vt:lpstr>
      <vt:lpstr>MDC Training</vt:lpstr>
      <vt:lpstr>What is Mathematics Design Collaborative?</vt:lpstr>
      <vt:lpstr>MDC Classroom Challenges</vt:lpstr>
      <vt:lpstr>MDC Classroom Challenge Review </vt:lpstr>
      <vt:lpstr>MDC Training</vt:lpstr>
      <vt:lpstr>Lessons to go over as a large group</vt:lpstr>
      <vt:lpstr>Throughout the Lesson </vt:lpstr>
      <vt:lpstr>As you go through the lesson</vt:lpstr>
      <vt:lpstr>Goals and Standards of the Lesson</vt:lpstr>
      <vt:lpstr>Lesson Procedures</vt:lpstr>
      <vt:lpstr>PowerPoint Presentation</vt:lpstr>
      <vt:lpstr>MDC Training</vt:lpstr>
      <vt:lpstr>Discussion</vt:lpstr>
      <vt:lpstr>Go through MDC Resources for lesson</vt:lpstr>
      <vt:lpstr>What do the lessons include?</vt:lpstr>
      <vt:lpstr>When do I do these lessons?</vt:lpstr>
      <vt:lpstr>IMPORTANT</vt:lpstr>
      <vt:lpstr>Go through MDC Resources for lesson</vt:lpstr>
      <vt:lpstr>Breaking down the lesson</vt:lpstr>
      <vt:lpstr>Introduction, Materials Needed Time (T1)</vt:lpstr>
      <vt:lpstr>PowerPoint Presentation</vt:lpstr>
      <vt:lpstr>Assessing Students’ responses</vt:lpstr>
      <vt:lpstr>Assessing Students’ responses</vt:lpstr>
      <vt:lpstr>What about PARCC?  How does it align with MDC?</vt:lpstr>
      <vt:lpstr>PowerPoint Presentation</vt:lpstr>
      <vt:lpstr>PowerPoint Presentation</vt:lpstr>
      <vt:lpstr>MDC Training</vt:lpstr>
      <vt:lpstr>PowerPoint Presentation</vt:lpstr>
      <vt:lpstr>Looking at Grade Specific Lesson</vt:lpstr>
      <vt:lpstr>Familiarize Yourself with the Lesson</vt:lpstr>
      <vt:lpstr>After Familiarizing Yourself with Lesson</vt:lpstr>
      <vt:lpstr>After Familiarizing Yourself with Lesson</vt:lpstr>
      <vt:lpstr>Completing Pre-Assessment for  Problem Solving Lesson</vt:lpstr>
      <vt:lpstr>PowerPoint Presentation</vt:lpstr>
      <vt:lpstr>MDC Training Day 2</vt:lpstr>
      <vt:lpstr>MDC Training</vt:lpstr>
      <vt:lpstr>PowerPoint Presentation</vt:lpstr>
      <vt:lpstr>PowerPoint Presentation</vt:lpstr>
      <vt:lpstr>Group Activity: Formative Assessment</vt:lpstr>
      <vt:lpstr>MDC Training</vt:lpstr>
      <vt:lpstr>OTES/Teacher Evaluation</vt:lpstr>
      <vt:lpstr>OTES/Teacher Evaluation</vt:lpstr>
      <vt:lpstr>Structure of a  Formative Assessment Lesson </vt:lpstr>
      <vt:lpstr>MDC Training</vt:lpstr>
      <vt:lpstr>PowerPoint Presentation</vt:lpstr>
      <vt:lpstr>PowerPoint Presentation</vt:lpstr>
      <vt:lpstr>PowerPoint Presentation</vt:lpstr>
      <vt:lpstr>Table Tiles</vt:lpstr>
      <vt:lpstr>Questions for Table Tiles</vt:lpstr>
      <vt:lpstr> Student Responses to Discuss </vt:lpstr>
      <vt:lpstr>PowerPoint Presentation</vt:lpstr>
      <vt:lpstr>Videos of People Enacting Lesson</vt:lpstr>
      <vt:lpstr>MDC Training</vt:lpstr>
      <vt:lpstr>PowerPoint Presentation</vt:lpstr>
      <vt:lpstr>Identifying Misconceptions/Measuring Student Grow</vt:lpstr>
      <vt:lpstr>Effective Feedback </vt:lpstr>
      <vt:lpstr> Criteria for Feedback </vt:lpstr>
      <vt:lpstr>Thinking about why we ask questions</vt:lpstr>
      <vt:lpstr>What types of questions develop thinking and reasoning?</vt:lpstr>
      <vt:lpstr>Effective Questioning </vt:lpstr>
      <vt:lpstr>PowerPoint Presentation</vt:lpstr>
      <vt:lpstr>PowerPoint Presentation</vt:lpstr>
      <vt:lpstr>Looking at Grade Specific Lesson</vt:lpstr>
      <vt:lpstr>PowerPoint Presentation</vt:lpstr>
      <vt:lpstr>MDC Training</vt:lpstr>
      <vt:lpstr>PowerPoint Presentation</vt:lpstr>
      <vt:lpstr>PowerPoint Presentation</vt:lpstr>
      <vt:lpstr>Familiarize Yourself with the Lesson</vt:lpstr>
      <vt:lpstr>After Familiarizing Yourself with Lesson</vt:lpstr>
      <vt:lpstr>After Familiarizing Yourself with Lesson</vt:lpstr>
      <vt:lpstr>How can I help teachers after we train them in MDC?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Spreading the MDC Message</dc:title>
  <dc:creator>Scott Graham</dc:creator>
  <cp:lastModifiedBy>Kate Golden</cp:lastModifiedBy>
  <cp:revision>48</cp:revision>
  <cp:lastPrinted>2018-06-19T18:06:12Z</cp:lastPrinted>
  <dcterms:created xsi:type="dcterms:W3CDTF">2015-07-10T14:40:35Z</dcterms:created>
  <dcterms:modified xsi:type="dcterms:W3CDTF">2018-06-20T13:27:40Z</dcterms:modified>
</cp:coreProperties>
</file>