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2" r:id="rId2"/>
    <p:sldId id="262" r:id="rId3"/>
    <p:sldId id="263" r:id="rId4"/>
    <p:sldId id="266" r:id="rId5"/>
    <p:sldId id="267" r:id="rId6"/>
    <p:sldId id="257" r:id="rId7"/>
    <p:sldId id="292" r:id="rId8"/>
    <p:sldId id="258" r:id="rId9"/>
    <p:sldId id="259" r:id="rId10"/>
    <p:sldId id="294" r:id="rId11"/>
    <p:sldId id="260" r:id="rId12"/>
    <p:sldId id="295" r:id="rId13"/>
    <p:sldId id="268" r:id="rId14"/>
    <p:sldId id="269" r:id="rId15"/>
    <p:sldId id="311" r:id="rId16"/>
    <p:sldId id="309" r:id="rId17"/>
    <p:sldId id="283" r:id="rId18"/>
    <p:sldId id="273" r:id="rId19"/>
    <p:sldId id="274" r:id="rId20"/>
    <p:sldId id="275" r:id="rId21"/>
    <p:sldId id="276" r:id="rId22"/>
    <p:sldId id="277" r:id="rId23"/>
    <p:sldId id="296" r:id="rId24"/>
    <p:sldId id="297" r:id="rId25"/>
    <p:sldId id="298" r:id="rId26"/>
    <p:sldId id="299" r:id="rId27"/>
    <p:sldId id="300" r:id="rId28"/>
    <p:sldId id="301" r:id="rId29"/>
    <p:sldId id="302" r:id="rId30"/>
    <p:sldId id="303" r:id="rId31"/>
    <p:sldId id="316" r:id="rId32"/>
    <p:sldId id="282" r:id="rId33"/>
    <p:sldId id="280" r:id="rId34"/>
    <p:sldId id="286" r:id="rId35"/>
    <p:sldId id="281" r:id="rId36"/>
    <p:sldId id="287" r:id="rId37"/>
    <p:sldId id="304" r:id="rId38"/>
    <p:sldId id="305" r:id="rId39"/>
    <p:sldId id="306" r:id="rId40"/>
    <p:sldId id="307" r:id="rId41"/>
    <p:sldId id="308" r:id="rId42"/>
    <p:sldId id="285" r:id="rId43"/>
    <p:sldId id="289" r:id="rId44"/>
    <p:sldId id="290" r:id="rId45"/>
    <p:sldId id="313" r:id="rId46"/>
    <p:sldId id="314" r:id="rId47"/>
    <p:sldId id="315" r:id="rId48"/>
    <p:sldId id="291" r:id="rId4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Wilder" initials="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92723" autoAdjust="0"/>
  </p:normalViewPr>
  <p:slideViewPr>
    <p:cSldViewPr>
      <p:cViewPr>
        <p:scale>
          <a:sx n="75" d="100"/>
          <a:sy n="75" d="100"/>
        </p:scale>
        <p:origin x="-74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19T22:26:40.455" idx="1">
    <p:pos x="2099" y="3157"/>
    <p:text>Verdie, I am not sure what kind of the activity you will do. If you need to modify this slide, please feel free to.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0-20T00:13:26.193" idx="2">
    <p:pos x="4752" y="2716"/>
    <p:text>Scott, is this the correct video?</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0-20T12:53:19.750" idx="3">
    <p:pos x="5475" y="2649"/>
    <p:text>We said we may want another non-MDC video, but for the sake of time, maybe we have them watch this one, and then have them discuss what they was by connecting it to the OTES assessment of student learning standard?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2300" tIns="46150" rIns="92300" bIns="4615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2300" tIns="46150" rIns="92300" bIns="46150" rtlCol="0"/>
          <a:lstStyle>
            <a:lvl1pPr algn="r" fontAlgn="auto">
              <a:spcBef>
                <a:spcPts val="0"/>
              </a:spcBef>
              <a:spcAft>
                <a:spcPts val="0"/>
              </a:spcAft>
              <a:defRPr sz="1200">
                <a:latin typeface="+mn-lt"/>
                <a:cs typeface="+mn-cs"/>
              </a:defRPr>
            </a:lvl1pPr>
          </a:lstStyle>
          <a:p>
            <a:pPr>
              <a:defRPr/>
            </a:pPr>
            <a:fld id="{E9B3F912-D3E8-42B8-9FD1-A49A0735AA72}" type="datetimeFigureOut">
              <a:rPr lang="en-US"/>
              <a:pPr>
                <a:defRPr/>
              </a:pPr>
              <a:t>9/6/2016</a:t>
            </a:fld>
            <a:endParaRPr lang="en-US"/>
          </a:p>
        </p:txBody>
      </p:sp>
      <p:sp>
        <p:nvSpPr>
          <p:cNvPr id="4" name="Footer Placeholder 3"/>
          <p:cNvSpPr>
            <a:spLocks noGrp="1"/>
          </p:cNvSpPr>
          <p:nvPr>
            <p:ph type="ftr" sz="quarter" idx="2"/>
          </p:nvPr>
        </p:nvSpPr>
        <p:spPr>
          <a:xfrm>
            <a:off x="1" y="8829676"/>
            <a:ext cx="2972421" cy="465138"/>
          </a:xfrm>
          <a:prstGeom prst="rect">
            <a:avLst/>
          </a:prstGeom>
        </p:spPr>
        <p:txBody>
          <a:bodyPr vert="horz" lIns="92300" tIns="46150" rIns="92300" bIns="4615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027" y="8829676"/>
            <a:ext cx="2972421" cy="465138"/>
          </a:xfrm>
          <a:prstGeom prst="rect">
            <a:avLst/>
          </a:prstGeom>
        </p:spPr>
        <p:txBody>
          <a:bodyPr vert="horz" lIns="92300" tIns="46150" rIns="92300" bIns="46150" rtlCol="0" anchor="b"/>
          <a:lstStyle>
            <a:lvl1pPr algn="r" fontAlgn="auto">
              <a:spcBef>
                <a:spcPts val="0"/>
              </a:spcBef>
              <a:spcAft>
                <a:spcPts val="0"/>
              </a:spcAft>
              <a:defRPr sz="1200">
                <a:latin typeface="+mn-lt"/>
                <a:cs typeface="+mn-cs"/>
              </a:defRPr>
            </a:lvl1pPr>
          </a:lstStyle>
          <a:p>
            <a:pPr>
              <a:defRPr/>
            </a:pPr>
            <a:fld id="{9A0DFE09-13E5-4E84-A0B4-3A64B5B3CB48}" type="slidenum">
              <a:rPr lang="en-US"/>
              <a:pPr>
                <a:defRPr/>
              </a:pPr>
              <a:t>‹#›</a:t>
            </a:fld>
            <a:endParaRPr lang="en-US"/>
          </a:p>
        </p:txBody>
      </p:sp>
    </p:spTree>
    <p:extLst>
      <p:ext uri="{BB962C8B-B14F-4D97-AF65-F5344CB8AC3E}">
        <p14:creationId xmlns:p14="http://schemas.microsoft.com/office/powerpoint/2010/main" val="1668575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2300" tIns="46150" rIns="92300" bIns="4615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2300" tIns="46150" rIns="92300" bIns="46150" rtlCol="0"/>
          <a:lstStyle>
            <a:lvl1pPr algn="r" fontAlgn="auto">
              <a:spcBef>
                <a:spcPts val="0"/>
              </a:spcBef>
              <a:spcAft>
                <a:spcPts val="0"/>
              </a:spcAft>
              <a:defRPr sz="1200">
                <a:latin typeface="+mn-lt"/>
                <a:cs typeface="+mn-cs"/>
              </a:defRPr>
            </a:lvl1pPr>
          </a:lstStyle>
          <a:p>
            <a:pPr>
              <a:defRPr/>
            </a:pPr>
            <a:fld id="{3315AFDC-8DA7-4732-ABB7-FFFEFCF3050A}" type="datetimeFigureOut">
              <a:rPr lang="en-US"/>
              <a:pPr>
                <a:defRPr/>
              </a:pPr>
              <a:t>9/6/2016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0" tIns="46150" rIns="92300" bIns="46150" rtlCol="0" anchor="ctr"/>
          <a:lstStyle/>
          <a:p>
            <a:pPr lvl="0"/>
            <a:endParaRPr lang="en-US" noProof="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2300" tIns="46150" rIns="92300" bIns="4615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6"/>
            <a:ext cx="2972421" cy="465138"/>
          </a:xfrm>
          <a:prstGeom prst="rect">
            <a:avLst/>
          </a:prstGeom>
        </p:spPr>
        <p:txBody>
          <a:bodyPr vert="horz" lIns="92300" tIns="46150" rIns="92300" bIns="4615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027" y="8829676"/>
            <a:ext cx="2972421" cy="465138"/>
          </a:xfrm>
          <a:prstGeom prst="rect">
            <a:avLst/>
          </a:prstGeom>
        </p:spPr>
        <p:txBody>
          <a:bodyPr vert="horz" lIns="92300" tIns="46150" rIns="92300" bIns="46150" rtlCol="0" anchor="b"/>
          <a:lstStyle>
            <a:lvl1pPr algn="r" fontAlgn="auto">
              <a:spcBef>
                <a:spcPts val="0"/>
              </a:spcBef>
              <a:spcAft>
                <a:spcPts val="0"/>
              </a:spcAft>
              <a:defRPr sz="1200">
                <a:latin typeface="+mn-lt"/>
                <a:cs typeface="+mn-cs"/>
              </a:defRPr>
            </a:lvl1pPr>
          </a:lstStyle>
          <a:p>
            <a:pPr>
              <a:defRPr/>
            </a:pPr>
            <a:fld id="{5DFB37B3-C444-4DA6-9780-3EAD03697EF2}" type="slidenum">
              <a:rPr lang="en-US"/>
              <a:pPr>
                <a:defRPr/>
              </a:pPr>
              <a:t>‹#›</a:t>
            </a:fld>
            <a:endParaRPr lang="en-US"/>
          </a:p>
        </p:txBody>
      </p:sp>
    </p:spTree>
    <p:extLst>
      <p:ext uri="{BB962C8B-B14F-4D97-AF65-F5344CB8AC3E}">
        <p14:creationId xmlns:p14="http://schemas.microsoft.com/office/powerpoint/2010/main" val="1674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6977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9:10 – 9:30</a:t>
            </a:r>
          </a:p>
          <a:p>
            <a:pPr eaLnBrk="1" hangingPunct="1">
              <a:spcBef>
                <a:spcPct val="0"/>
              </a:spcBef>
            </a:pPr>
            <a:r>
              <a:rPr lang="en-US" smtClean="0"/>
              <a:t>Intro to Problem Solving Lesson </a:t>
            </a:r>
          </a:p>
          <a:p>
            <a:pPr eaLnBrk="1" hangingPunct="1">
              <a:spcBef>
                <a:spcPct val="0"/>
              </a:spcBef>
            </a:pPr>
            <a:r>
              <a:rPr lang="en-US" smtClean="0"/>
              <a:t>Pre-assessment for problem-solving </a:t>
            </a:r>
          </a:p>
          <a:p>
            <a:pPr eaLnBrk="1" hangingPunct="1">
              <a:spcBef>
                <a:spcPct val="0"/>
              </a:spcBef>
            </a:pPr>
            <a:r>
              <a:rPr lang="en-US" smtClean="0"/>
              <a:t>(break is embedded)</a:t>
            </a:r>
          </a:p>
          <a:p>
            <a:pPr eaLnBrk="1" hangingPunct="1">
              <a:spcBef>
                <a:spcPct val="0"/>
              </a:spcBef>
            </a:pPr>
            <a:r>
              <a:rPr lang="en-US" smtClean="0"/>
              <a:t>Lead: Sandra</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4FE7B4-8D44-41A9-8F8A-602D8E702923}" type="slidenum">
              <a:rPr lang="en-US">
                <a:cs typeface="Arial" charset="0"/>
              </a:rPr>
              <a:pPr fontAlgn="base">
                <a:spcBef>
                  <a:spcPct val="0"/>
                </a:spcBef>
                <a:spcAft>
                  <a:spcPct val="0"/>
                </a:spcAft>
                <a:defRPr/>
              </a:pPr>
              <a:t>14</a:t>
            </a:fld>
            <a:endParaRPr lang="en-US">
              <a:cs typeface="Arial" charset="0"/>
            </a:endParaRPr>
          </a:p>
        </p:txBody>
      </p:sp>
    </p:spTree>
    <p:extLst>
      <p:ext uri="{BB962C8B-B14F-4D97-AF65-F5344CB8AC3E}">
        <p14:creationId xmlns:p14="http://schemas.microsoft.com/office/powerpoint/2010/main" val="241944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defTabSz="921515" eaLnBrk="1" hangingPunct="1">
              <a:spcBef>
                <a:spcPct val="0"/>
              </a:spcBef>
            </a:pPr>
            <a:r>
              <a:rPr lang="en-US" smtClean="0"/>
              <a:t>9:55 – 10:10</a:t>
            </a:r>
          </a:p>
          <a:p>
            <a:pPr defTabSz="921515" eaLnBrk="1" hangingPunct="1">
              <a:spcBef>
                <a:spcPct val="0"/>
              </a:spcBef>
            </a:pPr>
            <a:r>
              <a:rPr lang="en-US" smtClean="0"/>
              <a:t>Collaborative analysis of Sample Responses to Discuss (15 minutes)</a:t>
            </a:r>
          </a:p>
          <a:p>
            <a:pPr defTabSz="921515" eaLnBrk="1" hangingPunct="1">
              <a:spcBef>
                <a:spcPct val="0"/>
              </a:spcBef>
            </a:pPr>
            <a:r>
              <a:rPr lang="en-US" smtClean="0"/>
              <a:t>Lead: Verdie</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BE9B7A-963C-4964-AC41-A7C2A0D761B3}" type="slidenum">
              <a:rPr lang="en-US">
                <a:cs typeface="Arial" charset="0"/>
              </a:rPr>
              <a:pPr fontAlgn="base">
                <a:spcBef>
                  <a:spcPct val="0"/>
                </a:spcBef>
                <a:spcAft>
                  <a:spcPct val="0"/>
                </a:spcAft>
                <a:defRPr/>
              </a:pPr>
              <a:t>18</a:t>
            </a:fld>
            <a:endParaRPr lang="en-US">
              <a:cs typeface="Arial" charset="0"/>
            </a:endParaRPr>
          </a:p>
        </p:txBody>
      </p:sp>
    </p:spTree>
    <p:extLst>
      <p:ext uri="{BB962C8B-B14F-4D97-AF65-F5344CB8AC3E}">
        <p14:creationId xmlns:p14="http://schemas.microsoft.com/office/powerpoint/2010/main" val="59322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10:10- 10:30</a:t>
            </a:r>
          </a:p>
          <a:p>
            <a:pPr eaLnBrk="1" hangingPunct="1">
              <a:spcBef>
                <a:spcPct val="0"/>
              </a:spcBef>
            </a:pPr>
            <a:r>
              <a:rPr lang="en-US" smtClean="0"/>
              <a:t>Whole-class discussion comparing different approaches (20 minutes) </a:t>
            </a:r>
          </a:p>
          <a:p>
            <a:pPr eaLnBrk="1" hangingPunct="1">
              <a:spcBef>
                <a:spcPct val="0"/>
              </a:spcBef>
            </a:pPr>
            <a:r>
              <a:rPr lang="en-US" smtClean="0"/>
              <a:t>Lead: Verdie </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4FFA8-8467-4E45-8528-F0C6BD2F7B7F}" type="slidenum">
              <a:rPr lang="en-US">
                <a:cs typeface="Arial" charset="0"/>
              </a:rPr>
              <a:pPr fontAlgn="base">
                <a:spcBef>
                  <a:spcPct val="0"/>
                </a:spcBef>
                <a:spcAft>
                  <a:spcPct val="0"/>
                </a:spcAft>
                <a:defRPr/>
              </a:pPr>
              <a:t>19</a:t>
            </a:fld>
            <a:endParaRPr lang="en-US">
              <a:cs typeface="Arial" charset="0"/>
            </a:endParaRPr>
          </a:p>
        </p:txBody>
      </p:sp>
    </p:spTree>
    <p:extLst>
      <p:ext uri="{BB962C8B-B14F-4D97-AF65-F5344CB8AC3E}">
        <p14:creationId xmlns:p14="http://schemas.microsoft.com/office/powerpoint/2010/main" val="286374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10:10- 10:30</a:t>
            </a:r>
          </a:p>
          <a:p>
            <a:pPr eaLnBrk="1" hangingPunct="1">
              <a:spcBef>
                <a:spcPct val="0"/>
              </a:spcBef>
            </a:pPr>
            <a:r>
              <a:rPr lang="en-US" smtClean="0"/>
              <a:t>Whole-class discussion comparing different approaches (20 minutes) </a:t>
            </a:r>
          </a:p>
          <a:p>
            <a:pPr eaLnBrk="1" hangingPunct="1">
              <a:spcBef>
                <a:spcPct val="0"/>
              </a:spcBef>
            </a:pPr>
            <a:r>
              <a:rPr lang="en-US" smtClean="0"/>
              <a:t>Lead: Verdie </a:t>
            </a:r>
          </a:p>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5EA13-B7E0-489C-ADFA-B6346DF29593}" type="slidenum">
              <a:rPr lang="en-US">
                <a:cs typeface="Arial" charset="0"/>
              </a:rPr>
              <a:pPr fontAlgn="base">
                <a:spcBef>
                  <a:spcPct val="0"/>
                </a:spcBef>
                <a:spcAft>
                  <a:spcPct val="0"/>
                </a:spcAft>
                <a:defRPr/>
              </a:pPr>
              <a:t>20</a:t>
            </a:fld>
            <a:endParaRPr lang="en-US">
              <a:cs typeface="Arial" charset="0"/>
            </a:endParaRPr>
          </a:p>
        </p:txBody>
      </p:sp>
    </p:spTree>
    <p:extLst>
      <p:ext uri="{BB962C8B-B14F-4D97-AF65-F5344CB8AC3E}">
        <p14:creationId xmlns:p14="http://schemas.microsoft.com/office/powerpoint/2010/main" val="129533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10:10- 10:30</a:t>
            </a:r>
          </a:p>
          <a:p>
            <a:pPr eaLnBrk="1" hangingPunct="1">
              <a:spcBef>
                <a:spcPct val="0"/>
              </a:spcBef>
            </a:pPr>
            <a:r>
              <a:rPr lang="en-US" smtClean="0"/>
              <a:t>Whole-class discussion comparing different approaches (20 minutes) </a:t>
            </a:r>
          </a:p>
          <a:p>
            <a:pPr eaLnBrk="1" hangingPunct="1">
              <a:spcBef>
                <a:spcPct val="0"/>
              </a:spcBef>
            </a:pPr>
            <a:r>
              <a:rPr lang="en-US" smtClean="0"/>
              <a:t>Lead: Verdie </a:t>
            </a:r>
          </a:p>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860EA-2DAD-40BC-9D5D-57EA40A3CBA2}" type="slidenum">
              <a:rPr lang="en-US">
                <a:cs typeface="Arial" charset="0"/>
              </a:rPr>
              <a:pPr fontAlgn="base">
                <a:spcBef>
                  <a:spcPct val="0"/>
                </a:spcBef>
                <a:spcAft>
                  <a:spcPct val="0"/>
                </a:spcAft>
                <a:defRPr/>
              </a:pPr>
              <a:t>21</a:t>
            </a:fld>
            <a:endParaRPr lang="en-US">
              <a:cs typeface="Arial" charset="0"/>
            </a:endParaRPr>
          </a:p>
        </p:txBody>
      </p:sp>
    </p:spTree>
    <p:extLst>
      <p:ext uri="{BB962C8B-B14F-4D97-AF65-F5344CB8AC3E}">
        <p14:creationId xmlns:p14="http://schemas.microsoft.com/office/powerpoint/2010/main" val="269557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10:30-11:00</a:t>
            </a:r>
          </a:p>
          <a:p>
            <a:pPr eaLnBrk="1" hangingPunct="1">
              <a:spcBef>
                <a:spcPct val="0"/>
              </a:spcBef>
            </a:pPr>
            <a:r>
              <a:rPr lang="en-US" i="1" smtClean="0"/>
              <a:t>Review individual solutions to the assessment task </a:t>
            </a:r>
          </a:p>
          <a:p>
            <a:pPr eaLnBrk="1" hangingPunct="1">
              <a:spcBef>
                <a:spcPct val="0"/>
              </a:spcBef>
            </a:pPr>
            <a:r>
              <a:rPr lang="en-US" smtClean="0"/>
              <a:t>This should be a very brief overview of what the students would be doing at this point. At this point, we should just transition into teachers looking over student responses.</a:t>
            </a:r>
          </a:p>
          <a:p>
            <a:pPr eaLnBrk="1" hangingPunct="1">
              <a:spcBef>
                <a:spcPct val="0"/>
              </a:spcBef>
            </a:pPr>
            <a:r>
              <a:rPr lang="en-US" smtClean="0"/>
              <a:t>Lead: Scott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D59815-87DB-4CA3-8D8D-060D9F7F9F82}" type="slidenum">
              <a:rPr lang="en-US">
                <a:cs typeface="Arial" charset="0"/>
              </a:rPr>
              <a:pPr fontAlgn="base">
                <a:spcBef>
                  <a:spcPct val="0"/>
                </a:spcBef>
                <a:spcAft>
                  <a:spcPct val="0"/>
                </a:spcAft>
                <a:defRPr/>
              </a:pPr>
              <a:t>22</a:t>
            </a:fld>
            <a:endParaRPr lang="en-US">
              <a:cs typeface="Arial" charset="0"/>
            </a:endParaRPr>
          </a:p>
        </p:txBody>
      </p:sp>
    </p:spTree>
    <p:extLst>
      <p:ext uri="{BB962C8B-B14F-4D97-AF65-F5344CB8AC3E}">
        <p14:creationId xmlns:p14="http://schemas.microsoft.com/office/powerpoint/2010/main" val="110316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91D511-32D1-4CF6-8756-D6E7CC315A4E}" type="slidenum">
              <a:rPr lang="en-US">
                <a:cs typeface="Arial" charset="0"/>
              </a:rPr>
              <a:pPr fontAlgn="base">
                <a:spcBef>
                  <a:spcPct val="0"/>
                </a:spcBef>
                <a:spcAft>
                  <a:spcPct val="0"/>
                </a:spcAft>
                <a:defRPr/>
              </a:pPr>
              <a:t>29</a:t>
            </a:fld>
            <a:endParaRPr lang="en-US">
              <a:cs typeface="Arial" charset="0"/>
            </a:endParaRPr>
          </a:p>
        </p:txBody>
      </p:sp>
    </p:spTree>
    <p:extLst>
      <p:ext uri="{BB962C8B-B14F-4D97-AF65-F5344CB8AC3E}">
        <p14:creationId xmlns:p14="http://schemas.microsoft.com/office/powerpoint/2010/main" val="13146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11:00-11:30</a:t>
            </a:r>
          </a:p>
          <a:p>
            <a:pPr eaLnBrk="1" hangingPunct="1">
              <a:spcBef>
                <a:spcPct val="0"/>
              </a:spcBef>
            </a:pPr>
            <a:r>
              <a:rPr lang="en-US" smtClean="0"/>
              <a:t>Differences in CD and PS Classroom Challenges </a:t>
            </a:r>
          </a:p>
          <a:p>
            <a:pPr eaLnBrk="1" hangingPunct="1">
              <a:spcBef>
                <a:spcPct val="0"/>
              </a:spcBef>
            </a:pPr>
            <a:r>
              <a:rPr lang="en-US" smtClean="0"/>
              <a:t>Comment on:</a:t>
            </a:r>
          </a:p>
          <a:p>
            <a:pPr eaLnBrk="1" hangingPunct="1">
              <a:spcBef>
                <a:spcPct val="0"/>
              </a:spcBef>
            </a:pPr>
            <a:r>
              <a:rPr lang="en-US" smtClean="0"/>
              <a:t>1. How are groups chosen within problem solving lessons?</a:t>
            </a:r>
          </a:p>
          <a:p>
            <a:pPr eaLnBrk="1" hangingPunct="1">
              <a:spcBef>
                <a:spcPct val="0"/>
              </a:spcBef>
            </a:pPr>
            <a:r>
              <a:rPr lang="en-US" smtClean="0"/>
              <a:t>2. Where are problem solving lessons placed within a unit? </a:t>
            </a:r>
          </a:p>
          <a:p>
            <a:pPr eaLnBrk="1" hangingPunct="1">
              <a:spcBef>
                <a:spcPct val="0"/>
              </a:spcBef>
            </a:pPr>
            <a:r>
              <a:rPr lang="en-US" smtClean="0"/>
              <a:t>Lead: Scott</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E2D8CB-3EBE-4634-A4C5-DDDA408ABA9F}" type="slidenum">
              <a:rPr lang="en-US">
                <a:cs typeface="Arial" charset="0"/>
              </a:rPr>
              <a:pPr fontAlgn="base">
                <a:spcBef>
                  <a:spcPct val="0"/>
                </a:spcBef>
                <a:spcAft>
                  <a:spcPct val="0"/>
                </a:spcAft>
                <a:defRPr/>
              </a:pPr>
              <a:t>31</a:t>
            </a:fld>
            <a:endParaRPr lang="en-US">
              <a:cs typeface="Arial" charset="0"/>
            </a:endParaRPr>
          </a:p>
        </p:txBody>
      </p:sp>
    </p:spTree>
    <p:extLst>
      <p:ext uri="{BB962C8B-B14F-4D97-AF65-F5344CB8AC3E}">
        <p14:creationId xmlns:p14="http://schemas.microsoft.com/office/powerpoint/2010/main" val="44972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1:20-1:45</a:t>
            </a:r>
          </a:p>
          <a:p>
            <a:pPr eaLnBrk="1" hangingPunct="1">
              <a:spcBef>
                <a:spcPct val="0"/>
              </a:spcBef>
            </a:pPr>
            <a:r>
              <a:rPr lang="en-US" smtClean="0"/>
              <a:t>(Video: 2 is greater than 4)</a:t>
            </a:r>
            <a:endParaRPr lang="en-US" sz="1000"/>
          </a:p>
          <a:p>
            <a:pPr eaLnBrk="1" hangingPunct="1">
              <a:spcBef>
                <a:spcPct val="0"/>
              </a:spcBef>
            </a:pPr>
            <a:r>
              <a:rPr lang="en-US" smtClean="0"/>
              <a:t>Analyzing student responses (give teachers sample student responses)</a:t>
            </a:r>
          </a:p>
          <a:p>
            <a:pPr eaLnBrk="1" hangingPunct="1">
              <a:spcBef>
                <a:spcPct val="0"/>
              </a:spcBef>
            </a:pPr>
            <a:r>
              <a:rPr lang="en-US" smtClean="0"/>
              <a:t>Misconceptions (have them go and identify some misconceptions)</a:t>
            </a:r>
            <a:endParaRPr lang="en-US" sz="1000"/>
          </a:p>
          <a:p>
            <a:pPr eaLnBrk="1" hangingPunct="1">
              <a:spcBef>
                <a:spcPct val="0"/>
              </a:spcBef>
            </a:pPr>
            <a:r>
              <a:rPr lang="en-US" smtClean="0"/>
              <a:t>Feedback questions (think about feedback questions) Discuss how they should be. </a:t>
            </a:r>
          </a:p>
          <a:p>
            <a:pPr eaLnBrk="1" hangingPunct="1">
              <a:spcBef>
                <a:spcPct val="0"/>
              </a:spcBef>
            </a:pPr>
            <a:endParaRPr lang="en-US" smtClean="0"/>
          </a:p>
          <a:p>
            <a:pPr eaLnBrk="1" hangingPunct="1">
              <a:spcBef>
                <a:spcPct val="0"/>
              </a:spcBef>
            </a:pPr>
            <a:r>
              <a:rPr lang="en-US" smtClean="0"/>
              <a:t>Lead: Sandra </a:t>
            </a:r>
            <a:endParaRPr lang="en-US" sz="100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FA6FBA-B8A9-45AA-BC64-ADF225B21EF0}" type="slidenum">
              <a:rPr lang="en-US">
                <a:cs typeface="Arial" charset="0"/>
              </a:rPr>
              <a:pPr fontAlgn="base">
                <a:spcBef>
                  <a:spcPct val="0"/>
                </a:spcBef>
                <a:spcAft>
                  <a:spcPct val="0"/>
                </a:spcAft>
                <a:defRPr/>
              </a:pPr>
              <a:t>33</a:t>
            </a:fld>
            <a:endParaRPr lang="en-US">
              <a:cs typeface="Arial" charset="0"/>
            </a:endParaRPr>
          </a:p>
        </p:txBody>
      </p:sp>
    </p:spTree>
    <p:extLst>
      <p:ext uri="{BB962C8B-B14F-4D97-AF65-F5344CB8AC3E}">
        <p14:creationId xmlns:p14="http://schemas.microsoft.com/office/powerpoint/2010/main" val="236334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defTabSz="921515" eaLnBrk="1" hangingPunct="1">
              <a:spcBef>
                <a:spcPct val="0"/>
              </a:spcBef>
            </a:pPr>
            <a:r>
              <a:rPr lang="en-US" smtClean="0"/>
              <a:t>1:20-1:45</a:t>
            </a:r>
          </a:p>
          <a:p>
            <a:pPr defTabSz="921515" eaLnBrk="1" hangingPunct="1">
              <a:spcBef>
                <a:spcPct val="0"/>
              </a:spcBef>
            </a:pPr>
            <a:endParaRPr lang="en-US" smtClean="0"/>
          </a:p>
          <a:p>
            <a:pPr defTabSz="921515" eaLnBrk="1" hangingPunct="1">
              <a:spcBef>
                <a:spcPct val="0"/>
              </a:spcBef>
            </a:pPr>
            <a:r>
              <a:rPr lang="en-US" smtClean="0"/>
              <a:t>This is adapted from both Ann Shannon and Associates “Criteria for Feedback” and Grant Wiggins “7 keys to effective feedback” (http://www.ascd.org/publications/educational-leadership/sept12/vol70/num01/Seven-Keys-to-Effective-Feedback.aspx). </a:t>
            </a:r>
          </a:p>
          <a:p>
            <a:pPr defTabSz="921515" eaLnBrk="1" hangingPunct="1">
              <a:spcBef>
                <a:spcPct val="0"/>
              </a:spcBef>
            </a:pPr>
            <a:endParaRPr lang="en-US" smtClean="0"/>
          </a:p>
          <a:p>
            <a:pPr defTabSz="921515" eaLnBrk="1" hangingPunct="1">
              <a:spcBef>
                <a:spcPct val="0"/>
              </a:spcBef>
            </a:pPr>
            <a:r>
              <a:rPr lang="en-US" smtClean="0"/>
              <a:t>Lead: Sandra</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88A0B-E190-4E84-BCF3-4A18396FA6BA}" type="slidenum">
              <a:rPr lang="en-US">
                <a:cs typeface="Arial" charset="0"/>
              </a:rPr>
              <a:pPr fontAlgn="base">
                <a:spcBef>
                  <a:spcPct val="0"/>
                </a:spcBef>
                <a:spcAft>
                  <a:spcPct val="0"/>
                </a:spcAft>
                <a:defRPr/>
              </a:pPr>
              <a:t>35</a:t>
            </a:fld>
            <a:endParaRPr lang="en-US">
              <a:cs typeface="Arial" charset="0"/>
            </a:endParaRPr>
          </a:p>
        </p:txBody>
      </p:sp>
    </p:spTree>
    <p:extLst>
      <p:ext uri="{BB962C8B-B14F-4D97-AF65-F5344CB8AC3E}">
        <p14:creationId xmlns:p14="http://schemas.microsoft.com/office/powerpoint/2010/main" val="84309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79083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8:15-8:45</a:t>
            </a:r>
          </a:p>
          <a:p>
            <a:pPr eaLnBrk="1" hangingPunct="1">
              <a:spcBef>
                <a:spcPct val="0"/>
              </a:spcBef>
            </a:pPr>
            <a:r>
              <a:rPr lang="en-US" smtClean="0"/>
              <a:t>Let’s look at the OTES Rubric (MDC Video: GATES Math Collaborative Classroom Video. Potentially have another non-MDC video) (Focus on Assessment of Student Learning standard)</a:t>
            </a:r>
          </a:p>
          <a:p>
            <a:pPr eaLnBrk="1" hangingPunct="1">
              <a:spcBef>
                <a:spcPct val="0"/>
              </a:spcBef>
            </a:pPr>
            <a:r>
              <a:rPr lang="en-US" smtClean="0"/>
              <a:t>Connect to MDC Classroom Challenge</a:t>
            </a:r>
          </a:p>
          <a:p>
            <a:pPr eaLnBrk="1" hangingPunct="1">
              <a:spcBef>
                <a:spcPct val="0"/>
              </a:spcBef>
            </a:pPr>
            <a:r>
              <a:rPr lang="en-US" smtClean="0"/>
              <a:t>Lead: Verdie</a:t>
            </a:r>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51D845-534A-400F-9633-3FC8FCC7A010}" type="slidenum">
              <a:rPr lang="en-US">
                <a:cs typeface="Arial" charset="0"/>
              </a:rPr>
              <a:pPr fontAlgn="base">
                <a:spcBef>
                  <a:spcPct val="0"/>
                </a:spcBef>
                <a:spcAft>
                  <a:spcPct val="0"/>
                </a:spcAft>
                <a:defRPr/>
              </a:pPr>
              <a:t>42</a:t>
            </a:fld>
            <a:endParaRPr lang="en-US">
              <a:cs typeface="Arial" charset="0"/>
            </a:endParaRPr>
          </a:p>
        </p:txBody>
      </p:sp>
    </p:spTree>
    <p:extLst>
      <p:ext uri="{BB962C8B-B14F-4D97-AF65-F5344CB8AC3E}">
        <p14:creationId xmlns:p14="http://schemas.microsoft.com/office/powerpoint/2010/main" val="32284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defTabSz="921515" eaLnBrk="1" hangingPunct="1">
              <a:spcBef>
                <a:spcPct val="0"/>
              </a:spcBef>
            </a:pPr>
            <a:r>
              <a:rPr lang="en-US" smtClean="0"/>
              <a:t>12:00-12:15</a:t>
            </a:r>
          </a:p>
          <a:p>
            <a:pPr defTabSz="921515" eaLnBrk="1" hangingPunct="1">
              <a:spcBef>
                <a:spcPct val="0"/>
              </a:spcBef>
            </a:pPr>
            <a:r>
              <a:rPr lang="en-US" smtClean="0"/>
              <a:t>MAP Website</a:t>
            </a:r>
          </a:p>
          <a:p>
            <a:pPr defTabSz="921515" eaLnBrk="1" hangingPunct="1">
              <a:spcBef>
                <a:spcPct val="0"/>
              </a:spcBef>
            </a:pPr>
            <a:r>
              <a:rPr lang="en-US" smtClean="0"/>
              <a:t>Lead: Verdie</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1F726-61F7-431A-89FB-740A12BE5922}" type="slidenum">
              <a:rPr lang="en-US">
                <a:cs typeface="Arial" charset="0"/>
              </a:rPr>
              <a:pPr fontAlgn="base">
                <a:spcBef>
                  <a:spcPct val="0"/>
                </a:spcBef>
                <a:spcAft>
                  <a:spcPct val="0"/>
                </a:spcAft>
                <a:defRPr/>
              </a:pPr>
              <a:t>43</a:t>
            </a:fld>
            <a:endParaRPr lang="en-US">
              <a:cs typeface="Arial" charset="0"/>
            </a:endParaRPr>
          </a:p>
        </p:txBody>
      </p:sp>
    </p:spTree>
    <p:extLst>
      <p:ext uri="{BB962C8B-B14F-4D97-AF65-F5344CB8AC3E}">
        <p14:creationId xmlns:p14="http://schemas.microsoft.com/office/powerpoint/2010/main" val="743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defTabSz="921515" eaLnBrk="1" hangingPunct="1">
              <a:spcBef>
                <a:spcPct val="0"/>
              </a:spcBef>
            </a:pPr>
            <a:r>
              <a:rPr lang="en-US" smtClean="0"/>
              <a:t>12:15 – 1:30</a:t>
            </a:r>
          </a:p>
          <a:p>
            <a:pPr defTabSz="921515" eaLnBrk="1" hangingPunct="1">
              <a:spcBef>
                <a:spcPct val="0"/>
              </a:spcBef>
            </a:pPr>
            <a:r>
              <a:rPr lang="en-US" smtClean="0"/>
              <a:t>Choose a lesson (worksheet for selecting a lesson) – connection between content and lessons  They will have in their binders the alignment document that Scott prepared.</a:t>
            </a:r>
          </a:p>
          <a:p>
            <a:pPr defTabSz="921515" eaLnBrk="1" hangingPunct="1">
              <a:spcBef>
                <a:spcPct val="0"/>
              </a:spcBef>
            </a:pPr>
            <a:r>
              <a:rPr lang="en-US" smtClean="0"/>
              <a:t>Lead: Scott</a:t>
            </a:r>
          </a:p>
          <a:p>
            <a:pPr defTabSz="921515" eaLnBrk="1" hangingPunct="1">
              <a:spcBef>
                <a:spcPct val="0"/>
              </a:spcBef>
            </a:pPr>
            <a:endParaRPr lang="en-US" smtClean="0"/>
          </a:p>
          <a:p>
            <a:pPr defTabSz="921515" eaLnBrk="1" hangingPunct="1">
              <a:spcBef>
                <a:spcPct val="0"/>
              </a:spcBef>
            </a:pPr>
            <a:r>
              <a:rPr lang="en-US" smtClean="0"/>
              <a:t>Planning for your lesson</a:t>
            </a:r>
          </a:p>
          <a:p>
            <a:pPr defTabSz="921515" eaLnBrk="1" hangingPunct="1">
              <a:spcBef>
                <a:spcPct val="0"/>
              </a:spcBef>
            </a:pPr>
            <a:r>
              <a:rPr lang="en-US" smtClean="0"/>
              <a:t>All </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BE9E1D-9041-4DF6-97BC-766A64D7EA47}" type="slidenum">
              <a:rPr lang="en-US">
                <a:cs typeface="Arial" charset="0"/>
              </a:rPr>
              <a:pPr fontAlgn="base">
                <a:spcBef>
                  <a:spcPct val="0"/>
                </a:spcBef>
                <a:spcAft>
                  <a:spcPct val="0"/>
                </a:spcAft>
                <a:defRPr/>
              </a:pPr>
              <a:t>44</a:t>
            </a:fld>
            <a:endParaRPr lang="en-US">
              <a:cs typeface="Arial" charset="0"/>
            </a:endParaRPr>
          </a:p>
        </p:txBody>
      </p:sp>
    </p:spTree>
    <p:extLst>
      <p:ext uri="{BB962C8B-B14F-4D97-AF65-F5344CB8AC3E}">
        <p14:creationId xmlns:p14="http://schemas.microsoft.com/office/powerpoint/2010/main" val="1889241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2629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3724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5159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defTabSz="921515" eaLnBrk="1" hangingPunct="1">
              <a:spcBef>
                <a:spcPct val="0"/>
              </a:spcBef>
            </a:pPr>
            <a:r>
              <a:rPr lang="en-US" smtClean="0"/>
              <a:t>Day 2 starts at 8:00 a.m.</a:t>
            </a:r>
          </a:p>
          <a:p>
            <a:pPr defTabSz="921515" eaLnBrk="1" hangingPunct="1">
              <a:spcBef>
                <a:spcPct val="0"/>
              </a:spcBef>
            </a:pPr>
            <a:r>
              <a:rPr lang="en-US" smtClean="0"/>
              <a:t>Lead: Sandra</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7786-36FF-4E9A-B014-0C2C9FC11051}"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166290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10:00-10:30</a:t>
            </a:r>
          </a:p>
          <a:p>
            <a:pPr eaLnBrk="1" hangingPunct="1">
              <a:spcBef>
                <a:spcPct val="0"/>
              </a:spcBef>
            </a:pPr>
            <a:r>
              <a:rPr lang="en-US" smtClean="0"/>
              <a:t>The Big Idea of Formative Assessment and the 5 Strategies</a:t>
            </a:r>
          </a:p>
          <a:p>
            <a:pPr eaLnBrk="1" hangingPunct="1">
              <a:spcBef>
                <a:spcPct val="0"/>
              </a:spcBef>
            </a:pPr>
            <a:r>
              <a:rPr lang="en-US" smtClean="0"/>
              <a:t>“Carousel” embedded in a coach-led discussion</a:t>
            </a:r>
          </a:p>
          <a:p>
            <a:pPr eaLnBrk="1" hangingPunct="1">
              <a:spcBef>
                <a:spcPct val="0"/>
              </a:spcBef>
            </a:pPr>
            <a:r>
              <a:rPr lang="en-US" smtClean="0"/>
              <a:t>Scott Graham</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408F52-B606-4454-814C-62325BE9F6F0}" type="slidenum">
              <a:rPr lang="en-US">
                <a:cs typeface="Arial" charset="0"/>
              </a:rPr>
              <a:pPr fontAlgn="base">
                <a:spcBef>
                  <a:spcPct val="0"/>
                </a:spcBef>
                <a:spcAft>
                  <a:spcPct val="0"/>
                </a:spcAft>
                <a:defRPr/>
              </a:pPr>
              <a:t>8</a:t>
            </a:fld>
            <a:endParaRPr lang="en-US">
              <a:cs typeface="Arial" charset="0"/>
            </a:endParaRPr>
          </a:p>
        </p:txBody>
      </p:sp>
    </p:spTree>
    <p:extLst>
      <p:ext uri="{BB962C8B-B14F-4D97-AF65-F5344CB8AC3E}">
        <p14:creationId xmlns:p14="http://schemas.microsoft.com/office/powerpoint/2010/main" val="375205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10:00-10:30</a:t>
            </a:r>
          </a:p>
          <a:p>
            <a:pPr eaLnBrk="1" hangingPunct="1">
              <a:spcBef>
                <a:spcPct val="0"/>
              </a:spcBef>
            </a:pPr>
            <a:r>
              <a:rPr lang="en-US" smtClean="0"/>
              <a:t>The Big Idea of Formative Assessment and the 5 Strategies</a:t>
            </a:r>
          </a:p>
          <a:p>
            <a:pPr eaLnBrk="1" hangingPunct="1">
              <a:spcBef>
                <a:spcPct val="0"/>
              </a:spcBef>
            </a:pPr>
            <a:r>
              <a:rPr lang="en-US" smtClean="0"/>
              <a:t>“Carousel” embedded in a coach-led discussion</a:t>
            </a:r>
          </a:p>
          <a:p>
            <a:pPr eaLnBrk="1" hangingPunct="1">
              <a:spcBef>
                <a:spcPct val="0"/>
              </a:spcBef>
            </a:pPr>
            <a:r>
              <a:rPr lang="en-US" smtClean="0"/>
              <a:t>Lead: Scott</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9A6674-2A1D-4B77-9DBA-974869EA2CDC}"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389502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23000" eaLnBrk="1" fontAlgn="auto" hangingPunct="1">
              <a:spcBef>
                <a:spcPts val="0"/>
              </a:spcBef>
              <a:spcAft>
                <a:spcPts val="0"/>
              </a:spcAft>
              <a:defRPr/>
            </a:pPr>
            <a:r>
              <a:rPr lang="en-US" dirty="0" smtClean="0"/>
              <a:t>9:30-10:00</a:t>
            </a:r>
          </a:p>
          <a:p>
            <a:pPr defTabSz="923000" eaLnBrk="1" fontAlgn="auto" hangingPunct="1">
              <a:spcBef>
                <a:spcPts val="0"/>
              </a:spcBef>
              <a:spcAft>
                <a:spcPts val="0"/>
              </a:spcAft>
              <a:defRPr/>
            </a:pPr>
            <a:r>
              <a:rPr lang="en-US" dirty="0" smtClean="0"/>
              <a:t>OTES activity</a:t>
            </a:r>
          </a:p>
          <a:p>
            <a:pPr eaLnBrk="1" fontAlgn="auto" hangingPunct="1">
              <a:spcBef>
                <a:spcPts val="0"/>
              </a:spcBef>
              <a:spcAft>
                <a:spcPts val="0"/>
              </a:spcAft>
              <a:defRPr/>
            </a:pPr>
            <a:r>
              <a:rPr lang="en-US" dirty="0" smtClean="0"/>
              <a:t>Relevance/and purpose to the training: “Four Corners” activity</a:t>
            </a:r>
          </a:p>
          <a:p>
            <a:pPr eaLnBrk="1" fontAlgn="auto" hangingPunct="1">
              <a:spcBef>
                <a:spcPts val="0"/>
              </a:spcBef>
              <a:spcAft>
                <a:spcPts val="0"/>
              </a:spcAft>
              <a:defRPr/>
            </a:pPr>
            <a:r>
              <a:rPr lang="en-US" dirty="0" smtClean="0">
                <a:solidFill>
                  <a:schemeClr val="accent6">
                    <a:lumMod val="60000"/>
                    <a:lumOff val="40000"/>
                  </a:schemeClr>
                </a:solidFill>
              </a:rPr>
              <a:t>Lead: </a:t>
            </a:r>
            <a:r>
              <a:rPr lang="en-US" dirty="0" err="1" smtClean="0">
                <a:solidFill>
                  <a:schemeClr val="accent6">
                    <a:lumMod val="60000"/>
                    <a:lumOff val="40000"/>
                  </a:schemeClr>
                </a:solidFill>
              </a:rPr>
              <a:t>Verdie</a:t>
            </a:r>
            <a:endParaRPr lang="en-US" dirty="0" smtClean="0">
              <a:solidFill>
                <a:schemeClr val="accent6">
                  <a:lumMod val="60000"/>
                  <a:lumOff val="40000"/>
                </a:schemeClr>
              </a:solidFill>
            </a:endParaRPr>
          </a:p>
          <a:p>
            <a:pPr eaLnBrk="1" fontAlgn="auto" hangingPunct="1">
              <a:spcBef>
                <a:spcPts val="0"/>
              </a:spcBef>
              <a:spcAft>
                <a:spcPts val="0"/>
              </a:spcAft>
              <a:defRPr/>
            </a:pPr>
            <a:endParaRPr lang="en-US" dirty="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26AD2-D5B1-47E6-955E-8F36F7CE9941}" type="slidenum">
              <a:rPr lang="en-US">
                <a:cs typeface="Arial" charset="0"/>
              </a:rPr>
              <a:pPr fontAlgn="base">
                <a:spcBef>
                  <a:spcPct val="0"/>
                </a:spcBef>
                <a:spcAft>
                  <a:spcPct val="0"/>
                </a:spcAft>
                <a:defRPr/>
              </a:pPr>
              <a:t>11</a:t>
            </a:fld>
            <a:endParaRPr lang="en-US">
              <a:cs typeface="Arial" charset="0"/>
            </a:endParaRPr>
          </a:p>
        </p:txBody>
      </p:sp>
    </p:spTree>
    <p:extLst>
      <p:ext uri="{BB962C8B-B14F-4D97-AF65-F5344CB8AC3E}">
        <p14:creationId xmlns:p14="http://schemas.microsoft.com/office/powerpoint/2010/main" val="353398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DA00F3-43BF-46B9-B0F9-91441E3B3A97}" type="slidenum">
              <a:rPr lang="en-US">
                <a:cs typeface="Arial" charset="0"/>
              </a:rPr>
              <a:pPr fontAlgn="base">
                <a:spcBef>
                  <a:spcPct val="0"/>
                </a:spcBef>
                <a:spcAft>
                  <a:spcPct val="0"/>
                </a:spcAft>
                <a:defRPr/>
              </a:pPr>
              <a:t>12</a:t>
            </a:fld>
            <a:endParaRPr lang="en-US">
              <a:cs typeface="Arial" charset="0"/>
            </a:endParaRPr>
          </a:p>
        </p:txBody>
      </p:sp>
    </p:spTree>
    <p:extLst>
      <p:ext uri="{BB962C8B-B14F-4D97-AF65-F5344CB8AC3E}">
        <p14:creationId xmlns:p14="http://schemas.microsoft.com/office/powerpoint/2010/main" val="206220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628D10-827E-4F24-BCCF-80514125EB9F}"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D58C4E-1CEB-478F-A1A3-C8D6A7AA5A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56202-B608-4FFF-8CF5-E10AA609EEAB}"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D847A-29D1-40A0-919D-90DD92D18B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F44DA3-98C3-4798-B0C4-FAA225BEF846}"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B8DD4C-9F83-424F-80A4-A31E786BB5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152842-062F-4310-88D3-D340F5692BED}"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466082-A29F-4EC4-A8DA-673A9E6BE7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A4DF73-681F-4B3B-86AA-F2D98D357B40}"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FFC507-525D-4D99-B7D3-33C0DFE955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335668F-D801-48B6-B113-70198D72AAC8}" type="datetimeFigureOut">
              <a:rPr lang="en-US"/>
              <a:pPr>
                <a:defRPr/>
              </a:pPr>
              <a:t>9/6/2016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0B04B9-7FCA-47B0-837F-935DEAD58D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0F7F9C-5A92-4578-8586-AE3F2BAEBA9E}" type="datetimeFigureOut">
              <a:rPr lang="en-US"/>
              <a:pPr>
                <a:defRPr/>
              </a:pPr>
              <a:t>9/6/2016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C22A56-4A5F-492F-89EE-B20A1CF2F1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9D524F-E7BF-4A7E-8BBA-2E88CCA406A7}" type="datetimeFigureOut">
              <a:rPr lang="en-US"/>
              <a:pPr>
                <a:defRPr/>
              </a:pPr>
              <a:t>9/6/2016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F46BDA-6D0A-4A98-A568-56723011B8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53CF94-DDA2-4DC4-868B-65BF017F5ACA}" type="datetimeFigureOut">
              <a:rPr lang="en-US"/>
              <a:pPr>
                <a:defRPr/>
              </a:pPr>
              <a:t>9/6/2016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45436F-CE9E-4FBA-B5C1-820BE8F6B9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4A2CB-4A61-45EC-9A50-B3B764824EEF}" type="datetimeFigureOut">
              <a:rPr lang="en-US"/>
              <a:pPr>
                <a:defRPr/>
              </a:pPr>
              <a:t>9/6/2016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DDEE40-88CF-4C08-AECE-FDBA669FEB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44B853-5070-4D6E-BCA2-393E99AAED1D}" type="datetimeFigureOut">
              <a:rPr lang="en-US"/>
              <a:pPr>
                <a:defRPr/>
              </a:pPr>
              <a:t>9/6/2016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32CB2A-15B3-4E83-8119-9B7B7ACB1D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E0C01E-B5FA-4F37-99B3-757FA82F706A}" type="datetimeFigureOut">
              <a:rPr lang="en-US"/>
              <a:pPr>
                <a:defRPr/>
              </a:pPr>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5A433C-FC83-4641-9C37-BC258B4D72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onno@cvccworks.edu" TargetMode="External"/><Relationship Id="rId2" Type="http://schemas.openxmlformats.org/officeDocument/2006/relationships/hyperlink" Target="mailto:kgolden@cvccworks.edu"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mailto:educoachj@aol.com" TargetMode="External"/><Relationship Id="rId4" Type="http://schemas.openxmlformats.org/officeDocument/2006/relationships/hyperlink" Target="mailto:cjones@firelandsschool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vimeo.com/73706010" TargetMode="External"/><Relationship Id="rId2" Type="http://schemas.openxmlformats.org/officeDocument/2006/relationships/hyperlink" Target="http://vimeo.com/73705804"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h00Ux1qx2zw"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Iwx4JvOvruc"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map.mathshell.org/materials/index.ph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asamaths.com/" TargetMode="External"/><Relationship Id="rId3" Type="http://schemas.openxmlformats.org/officeDocument/2006/relationships/hyperlink" Target="http://www.map.mathshell.org/" TargetMode="External"/><Relationship Id="rId7" Type="http://schemas.openxmlformats.org/officeDocument/2006/relationships/hyperlink" Target="http://collegeready.gatesfoundation.org/Learning/MathDesignCollaborativ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youtube.com/watch?v=PtZ1pmY0VzI" TargetMode="External"/><Relationship Id="rId5" Type="http://schemas.openxmlformats.org/officeDocument/2006/relationships/hyperlink" Target="https://www.youtube.com/watch?v=J25d9aC1GZA&amp;list=RDPtZ1pmY0VzI&amp;index=3" TargetMode="External"/><Relationship Id="rId4" Type="http://schemas.openxmlformats.org/officeDocument/2006/relationships/hyperlink" Target="https://www.youtube.com/watch?v=zDZFcDGpL4U&amp;list=RDPtZ1pmY0VzI&amp;index=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idx="4294967295"/>
          </p:nvPr>
        </p:nvSpPr>
        <p:spPr>
          <a:xfrm>
            <a:off x="228600" y="381000"/>
            <a:ext cx="8763000" cy="1470025"/>
          </a:xfrm>
        </p:spPr>
        <p:txBody>
          <a:bodyPr/>
          <a:lstStyle/>
          <a:p>
            <a:pPr eaLnBrk="1" hangingPunct="1"/>
            <a:r>
              <a:rPr lang="en-US" sz="2400" b="1" smtClean="0"/>
              <a:t>Introduction to the</a:t>
            </a:r>
            <a:br>
              <a:rPr lang="en-US" sz="2400" b="1" smtClean="0"/>
            </a:br>
            <a:r>
              <a:rPr lang="en-US" sz="5400" b="1" smtClean="0"/>
              <a:t>Math Design Collaborative</a:t>
            </a:r>
          </a:p>
        </p:txBody>
      </p:sp>
      <p:sp>
        <p:nvSpPr>
          <p:cNvPr id="15362" name="Rectangle 3"/>
          <p:cNvSpPr>
            <a:spLocks noGrp="1"/>
          </p:cNvSpPr>
          <p:nvPr>
            <p:ph type="subTitle" idx="4294967295"/>
          </p:nvPr>
        </p:nvSpPr>
        <p:spPr>
          <a:xfrm>
            <a:off x="685800" y="2057400"/>
            <a:ext cx="7696200" cy="4267200"/>
          </a:xfrm>
        </p:spPr>
        <p:txBody>
          <a:bodyPr/>
          <a:lstStyle/>
          <a:p>
            <a:pPr marL="0" indent="0" algn="ctr" eaLnBrk="1" hangingPunct="1">
              <a:lnSpc>
                <a:spcPct val="80000"/>
              </a:lnSpc>
              <a:buFont typeface="Arial" charset="0"/>
              <a:buNone/>
            </a:pPr>
            <a:r>
              <a:rPr lang="en-US" sz="2000" dirty="0" smtClean="0"/>
              <a:t>Sponsored by the</a:t>
            </a:r>
          </a:p>
          <a:p>
            <a:pPr marL="0" indent="0" algn="ctr" eaLnBrk="1" hangingPunct="1">
              <a:lnSpc>
                <a:spcPct val="80000"/>
              </a:lnSpc>
              <a:buFont typeface="Arial" charset="0"/>
              <a:buNone/>
            </a:pPr>
            <a:r>
              <a:rPr lang="en-US" sz="2000" b="1" dirty="0" smtClean="0"/>
              <a:t>Cuyahoga Valley Career Center</a:t>
            </a:r>
            <a:r>
              <a:rPr lang="en-US" sz="2000" dirty="0" smtClean="0"/>
              <a:t> </a:t>
            </a:r>
          </a:p>
          <a:p>
            <a:pPr marL="0" indent="0" algn="ctr" eaLnBrk="1" hangingPunct="1">
              <a:lnSpc>
                <a:spcPct val="80000"/>
              </a:lnSpc>
              <a:buFont typeface="Arial" charset="0"/>
              <a:buNone/>
            </a:pPr>
            <a:r>
              <a:rPr lang="en-US" sz="2000" dirty="0" smtClean="0"/>
              <a:t>and the</a:t>
            </a:r>
          </a:p>
          <a:p>
            <a:pPr marL="0" indent="0" algn="ctr" eaLnBrk="1" hangingPunct="1">
              <a:lnSpc>
                <a:spcPct val="80000"/>
              </a:lnSpc>
              <a:buFont typeface="Arial" charset="0"/>
              <a:buNone/>
            </a:pPr>
            <a:r>
              <a:rPr lang="en-US" sz="2000" b="1" dirty="0" smtClean="0"/>
              <a:t>Ohio</a:t>
            </a:r>
            <a:r>
              <a:rPr lang="en-US" sz="2000" b="1" i="1" dirty="0" smtClean="0"/>
              <a:t> High Schools That Work</a:t>
            </a:r>
            <a:r>
              <a:rPr lang="en-US" sz="2000" b="1" dirty="0" smtClean="0"/>
              <a:t>, NE region</a:t>
            </a:r>
          </a:p>
          <a:p>
            <a:pPr marL="0" indent="0" algn="ctr" eaLnBrk="1" hangingPunct="1">
              <a:lnSpc>
                <a:spcPct val="80000"/>
              </a:lnSpc>
              <a:buFont typeface="Arial" charset="0"/>
              <a:buNone/>
            </a:pPr>
            <a:endParaRPr lang="en-US" sz="1600" dirty="0" smtClean="0"/>
          </a:p>
          <a:p>
            <a:pPr marL="0" indent="0" algn="ctr" eaLnBrk="1" hangingPunct="1">
              <a:lnSpc>
                <a:spcPct val="80000"/>
              </a:lnSpc>
              <a:buFont typeface="Arial" charset="0"/>
              <a:buNone/>
            </a:pPr>
            <a:r>
              <a:rPr lang="en-US" sz="2000" dirty="0" smtClean="0"/>
              <a:t>September 7 - 8, 2016</a:t>
            </a:r>
          </a:p>
          <a:p>
            <a:pPr marL="0" indent="0" algn="ctr" eaLnBrk="1" hangingPunct="1">
              <a:lnSpc>
                <a:spcPct val="80000"/>
              </a:lnSpc>
              <a:buFont typeface="Arial" charset="0"/>
              <a:buNone/>
            </a:pPr>
            <a:endParaRPr lang="en-US" sz="2000" dirty="0" smtClean="0"/>
          </a:p>
          <a:p>
            <a:pPr marL="0" indent="0" algn="ctr" eaLnBrk="1" hangingPunct="1">
              <a:lnSpc>
                <a:spcPct val="80000"/>
              </a:lnSpc>
              <a:buFont typeface="Arial" charset="0"/>
              <a:buNone/>
            </a:pPr>
            <a:r>
              <a:rPr lang="en-US" sz="2000" dirty="0" smtClean="0"/>
              <a:t>Presenters:</a:t>
            </a:r>
          </a:p>
          <a:p>
            <a:pPr marL="0" indent="0" algn="ctr" eaLnBrk="1" hangingPunct="1">
              <a:lnSpc>
                <a:spcPct val="80000"/>
              </a:lnSpc>
              <a:buFont typeface="Arial" charset="0"/>
              <a:buNone/>
            </a:pPr>
            <a:endParaRPr lang="en-US" sz="1600" dirty="0" smtClean="0"/>
          </a:p>
          <a:p>
            <a:pPr marL="0" indent="0" algn="ctr" eaLnBrk="1" hangingPunct="1">
              <a:lnSpc>
                <a:spcPct val="80000"/>
              </a:lnSpc>
              <a:buNone/>
            </a:pPr>
            <a:r>
              <a:rPr lang="en-US" sz="2000" b="1" dirty="0" smtClean="0"/>
              <a:t>Kate Golden</a:t>
            </a:r>
            <a:r>
              <a:rPr lang="en-US" sz="2000" dirty="0" smtClean="0"/>
              <a:t>, CVCC, </a:t>
            </a:r>
            <a:r>
              <a:rPr lang="en-US" sz="2000" dirty="0" smtClean="0">
                <a:hlinkClick r:id="rId2"/>
              </a:rPr>
              <a:t>kgolden@cvccworks.edu</a:t>
            </a:r>
            <a:r>
              <a:rPr lang="en-US" sz="2000" dirty="0" smtClean="0"/>
              <a:t> </a:t>
            </a:r>
          </a:p>
          <a:p>
            <a:pPr marL="0" indent="0" algn="ctr" eaLnBrk="1" hangingPunct="1">
              <a:lnSpc>
                <a:spcPct val="80000"/>
              </a:lnSpc>
              <a:buNone/>
            </a:pPr>
            <a:r>
              <a:rPr lang="en-US" sz="2000" b="1" dirty="0" smtClean="0"/>
              <a:t>Angela </a:t>
            </a:r>
            <a:r>
              <a:rPr lang="en-US" sz="2000" b="1" dirty="0" err="1" smtClean="0"/>
              <a:t>Nonno</a:t>
            </a:r>
            <a:r>
              <a:rPr lang="en-US" sz="2000" dirty="0" smtClean="0"/>
              <a:t>, CVCC, </a:t>
            </a:r>
            <a:r>
              <a:rPr lang="en-US" sz="2000" dirty="0" smtClean="0">
                <a:hlinkClick r:id="rId3"/>
              </a:rPr>
              <a:t>anonno@cvccworks.edu</a:t>
            </a:r>
            <a:endParaRPr lang="en-US" sz="2000" dirty="0" smtClean="0"/>
          </a:p>
          <a:p>
            <a:pPr marL="0" indent="0" algn="ctr" eaLnBrk="1" hangingPunct="1">
              <a:lnSpc>
                <a:spcPct val="80000"/>
              </a:lnSpc>
              <a:buNone/>
            </a:pPr>
            <a:r>
              <a:rPr lang="en-US" sz="2000" b="1" dirty="0" smtClean="0"/>
              <a:t>Chris Jones, </a:t>
            </a:r>
            <a:r>
              <a:rPr lang="en-US" sz="2000" b="1" dirty="0" err="1" smtClean="0"/>
              <a:t>Firelands</a:t>
            </a:r>
            <a:r>
              <a:rPr lang="en-US" sz="2000" b="1" dirty="0" smtClean="0"/>
              <a:t> High School, </a:t>
            </a:r>
            <a:r>
              <a:rPr lang="en-US" sz="2000" dirty="0" smtClean="0">
                <a:hlinkClick r:id="rId4"/>
              </a:rPr>
              <a:t>cjones@firelandsschools.org</a:t>
            </a:r>
            <a:endParaRPr lang="en-US" sz="2000" dirty="0" smtClean="0"/>
          </a:p>
          <a:p>
            <a:pPr marL="0" indent="0" algn="ctr" eaLnBrk="1" hangingPunct="1">
              <a:lnSpc>
                <a:spcPct val="80000"/>
              </a:lnSpc>
              <a:buNone/>
            </a:pPr>
            <a:r>
              <a:rPr lang="en-US" sz="2000" b="1" dirty="0" smtClean="0"/>
              <a:t>Jack </a:t>
            </a:r>
            <a:r>
              <a:rPr lang="en-US" sz="2000" b="1" dirty="0" err="1" smtClean="0"/>
              <a:t>Tomasko</a:t>
            </a:r>
            <a:r>
              <a:rPr lang="en-US" sz="2000" dirty="0" smtClean="0"/>
              <a:t>, HSTW Coach, </a:t>
            </a:r>
            <a:r>
              <a:rPr lang="en-US" sz="2000" dirty="0" smtClean="0">
                <a:hlinkClick r:id="rId5"/>
              </a:rPr>
              <a:t>educoachj@aol.com</a:t>
            </a:r>
            <a:endParaRPr lang="en-US" sz="2000" dirty="0" smtClean="0"/>
          </a:p>
          <a:p>
            <a:pPr marL="0" indent="0" algn="ctr" eaLnBrk="1" hangingPunct="1">
              <a:lnSpc>
                <a:spcPct val="80000"/>
              </a:lnSpc>
              <a:buNone/>
            </a:pPr>
            <a:r>
              <a:rPr lang="en-US" sz="2000" dirty="0" smtClean="0"/>
              <a:t>Website:  http://thegoldenclassroom.weebly.com/hstw--mdc.html</a:t>
            </a:r>
          </a:p>
          <a:p>
            <a:pPr marL="0" indent="0" algn="ctr" eaLnBrk="1" hangingPunct="1">
              <a:lnSpc>
                <a:spcPct val="80000"/>
              </a:lnSpc>
              <a:buNone/>
            </a:pPr>
            <a:r>
              <a:rPr lang="en-US" sz="2000" dirty="0" smtClean="0"/>
              <a:t>Credits also given to former presenter: Scott Graham, Bay Village HS</a:t>
            </a:r>
          </a:p>
        </p:txBody>
      </p:sp>
      <p:pic>
        <p:nvPicPr>
          <p:cNvPr id="15363" name="Picture 4" descr="C:\Users\Cindy\Documents\Documents\HSTW FY16\HSTW NE Region\Logos\hstw_pantone541PC.jpg"/>
          <p:cNvPicPr>
            <a:picLocks noChangeAspect="1" noChangeArrowheads="1"/>
          </p:cNvPicPr>
          <p:nvPr/>
        </p:nvPicPr>
        <p:blipFill>
          <a:blip r:embed="rId6" cstate="print"/>
          <a:srcRect/>
          <a:stretch>
            <a:fillRect/>
          </a:stretch>
        </p:blipFill>
        <p:spPr bwMode="auto">
          <a:xfrm>
            <a:off x="7162800" y="2514600"/>
            <a:ext cx="1687513"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457200" y="533400"/>
            <a:ext cx="8229600" cy="1143000"/>
          </a:xfrm>
        </p:spPr>
        <p:txBody>
          <a:bodyPr/>
          <a:lstStyle/>
          <a:p>
            <a:pPr eaLnBrk="1" hangingPunct="1"/>
            <a:r>
              <a:rPr lang="en-US" smtClean="0"/>
              <a:t>MDC Training</a:t>
            </a:r>
          </a:p>
        </p:txBody>
      </p:sp>
      <p:sp>
        <p:nvSpPr>
          <p:cNvPr id="5" name="Content Placeholder 4"/>
          <p:cNvSpPr>
            <a:spLocks noGrp="1"/>
          </p:cNvSpPr>
          <p:nvPr>
            <p:ph sz="half" idx="1"/>
          </p:nvPr>
        </p:nvSpPr>
        <p:spPr>
          <a:xfrm>
            <a:off x="304800" y="2011363"/>
            <a:ext cx="4210050" cy="3263900"/>
          </a:xfrm>
        </p:spPr>
        <p:txBody>
          <a:bodyPr>
            <a:normAutofit/>
          </a:bodyPr>
          <a:lstStyle/>
          <a:p>
            <a:pPr marL="0" indent="0" algn="ctr" eaLnBrk="1" hangingPunct="1">
              <a:lnSpc>
                <a:spcPct val="80000"/>
              </a:lnSpc>
              <a:buFont typeface="Arial" charset="0"/>
              <a:buNone/>
            </a:pPr>
            <a:r>
              <a:rPr lang="en-US" sz="1800" smtClean="0"/>
              <a:t>Day 1</a:t>
            </a:r>
          </a:p>
          <a:p>
            <a:pPr marL="0" indent="0" eaLnBrk="1" hangingPunct="1">
              <a:lnSpc>
                <a:spcPct val="80000"/>
              </a:lnSpc>
            </a:pPr>
            <a:r>
              <a:rPr lang="en-US" sz="1800" smtClean="0"/>
              <a:t>    Review of Formative Assessment</a:t>
            </a:r>
          </a:p>
          <a:p>
            <a:pPr marL="0" indent="0" eaLnBrk="1" hangingPunct="1">
              <a:lnSpc>
                <a:spcPct val="80000"/>
              </a:lnSpc>
            </a:pPr>
            <a:r>
              <a:rPr lang="en-US" sz="1800" smtClean="0"/>
              <a:t>    What is MDC?</a:t>
            </a:r>
          </a:p>
          <a:p>
            <a:pPr marL="0" indent="0" eaLnBrk="1" hangingPunct="1">
              <a:lnSpc>
                <a:spcPct val="80000"/>
              </a:lnSpc>
            </a:pPr>
            <a:r>
              <a:rPr lang="en-US" sz="1800" smtClean="0"/>
              <a:t>    Complete Concept Development as a       large group</a:t>
            </a:r>
          </a:p>
          <a:p>
            <a:pPr marL="0" indent="0" eaLnBrk="1" hangingPunct="1">
              <a:lnSpc>
                <a:spcPct val="80000"/>
              </a:lnSpc>
            </a:pPr>
            <a:r>
              <a:rPr lang="en-US" sz="1800" smtClean="0"/>
              <a:t>   Go through MDC Resources for lesson</a:t>
            </a:r>
          </a:p>
          <a:p>
            <a:pPr marL="0" indent="0" eaLnBrk="1" hangingPunct="1">
              <a:lnSpc>
                <a:spcPct val="80000"/>
              </a:lnSpc>
            </a:pPr>
            <a:r>
              <a:rPr lang="en-US" sz="1800" smtClean="0"/>
              <a:t>   Complete Concept Development in grade level groups, thinking as a student.</a:t>
            </a:r>
          </a:p>
          <a:p>
            <a:pPr marL="0" indent="0" algn="ctr" eaLnBrk="1" hangingPunct="1">
              <a:lnSpc>
                <a:spcPct val="80000"/>
              </a:lnSpc>
            </a:pPr>
            <a:endParaRPr lang="en-US" sz="1800" smtClean="0"/>
          </a:p>
          <a:p>
            <a:pPr marL="0" indent="0" eaLnBrk="1" hangingPunct="1">
              <a:lnSpc>
                <a:spcPct val="80000"/>
              </a:lnSpc>
            </a:pPr>
            <a:endParaRPr lang="en-US" sz="1800" smtClean="0"/>
          </a:p>
        </p:txBody>
      </p:sp>
      <p:sp>
        <p:nvSpPr>
          <p:cNvPr id="6" name="Content Placeholder 5"/>
          <p:cNvSpPr>
            <a:spLocks noGrp="1"/>
          </p:cNvSpPr>
          <p:nvPr>
            <p:ph sz="half" idx="2"/>
          </p:nvPr>
        </p:nvSpPr>
        <p:spPr>
          <a:xfrm>
            <a:off x="4629150" y="2011363"/>
            <a:ext cx="3886200" cy="3263900"/>
          </a:xfrm>
        </p:spPr>
        <p:txBody>
          <a:bodyPr>
            <a:normAutofit/>
          </a:bodyPr>
          <a:lstStyle/>
          <a:p>
            <a:pPr algn="ctr" eaLnBrk="1" hangingPunct="1">
              <a:lnSpc>
                <a:spcPct val="80000"/>
              </a:lnSpc>
              <a:buFont typeface="Arial" charset="0"/>
              <a:buNone/>
            </a:pPr>
            <a:r>
              <a:rPr lang="en-US" sz="1800" smtClean="0"/>
              <a:t>Day 2</a:t>
            </a:r>
          </a:p>
          <a:p>
            <a:pPr eaLnBrk="1" hangingPunct="1">
              <a:lnSpc>
                <a:spcPct val="80000"/>
              </a:lnSpc>
            </a:pPr>
            <a:r>
              <a:rPr lang="en-US" sz="1800" smtClean="0"/>
              <a:t>Review Formative Assessment</a:t>
            </a:r>
          </a:p>
          <a:p>
            <a:pPr eaLnBrk="1" hangingPunct="1">
              <a:lnSpc>
                <a:spcPct val="80000"/>
              </a:lnSpc>
            </a:pPr>
            <a:r>
              <a:rPr lang="en-US" sz="1800" b="1" smtClean="0"/>
              <a:t>Review Format of Concept Development Lesson</a:t>
            </a:r>
          </a:p>
          <a:p>
            <a:pPr eaLnBrk="1" hangingPunct="1">
              <a:lnSpc>
                <a:spcPct val="80000"/>
              </a:lnSpc>
            </a:pPr>
            <a:r>
              <a:rPr lang="en-US" sz="1800" smtClean="0"/>
              <a:t>Complete Problem Solving Lesson</a:t>
            </a:r>
          </a:p>
          <a:p>
            <a:pPr eaLnBrk="1" hangingPunct="1">
              <a:lnSpc>
                <a:spcPct val="80000"/>
              </a:lnSpc>
            </a:pPr>
            <a:r>
              <a:rPr lang="en-US" sz="1800" smtClean="0"/>
              <a:t>Identifying student misconceptions and identify feedback that moves learning forward</a:t>
            </a:r>
          </a:p>
          <a:p>
            <a:pPr eaLnBrk="1" hangingPunct="1">
              <a:lnSpc>
                <a:spcPct val="80000"/>
              </a:lnSpc>
            </a:pPr>
            <a:r>
              <a:rPr lang="en-US" sz="1800" smtClean="0"/>
              <a:t>Identify and plan a lesson to implement before</a:t>
            </a:r>
          </a:p>
          <a:p>
            <a:pPr algn="ctr" eaLnBrk="1" hangingPunct="1">
              <a:lnSpc>
                <a:spcPct val="80000"/>
              </a:lnSpc>
            </a:pPr>
            <a:endParaRPr lang="en-US" sz="1800" smtClean="0"/>
          </a:p>
        </p:txBody>
      </p:sp>
      <p:grpSp>
        <p:nvGrpSpPr>
          <p:cNvPr id="31748" name="Group 6"/>
          <p:cNvGrpSpPr>
            <a:grpSpLocks/>
          </p:cNvGrpSpPr>
          <p:nvPr/>
        </p:nvGrpSpPr>
        <p:grpSpPr bwMode="auto">
          <a:xfrm>
            <a:off x="471488" y="5489575"/>
            <a:ext cx="8143875" cy="322263"/>
            <a:chOff x="628650" y="6176963"/>
            <a:chExt cx="10858502" cy="428685"/>
          </a:xfrm>
        </p:grpSpPr>
        <p:sp>
          <p:nvSpPr>
            <p:cNvPr id="8" name="TextBox 7"/>
            <p:cNvSpPr txBox="1"/>
            <p:nvPr/>
          </p:nvSpPr>
          <p:spPr>
            <a:xfrm>
              <a:off x="628650" y="6176963"/>
              <a:ext cx="5391150" cy="399121"/>
            </a:xfrm>
            <a:prstGeom prst="rect">
              <a:avLst/>
            </a:prstGeom>
            <a:noFill/>
          </p:spPr>
          <p:txBody>
            <a:bodyPr>
              <a:spAutoFit/>
            </a:bodyPr>
            <a:lstStyle/>
            <a:p>
              <a:pPr algn="ctr" fontAlgn="auto">
                <a:spcBef>
                  <a:spcPts val="0"/>
                </a:spcBef>
                <a:spcAft>
                  <a:spcPts val="0"/>
                </a:spcAft>
                <a:defRPr/>
              </a:pPr>
              <a:r>
                <a:rPr lang="en-US" sz="1350" dirty="0">
                  <a:latin typeface="+mn-lt"/>
                  <a:cs typeface="+mn-cs"/>
                </a:rPr>
                <a:t>Resource:  MDC Training Day 1</a:t>
              </a:r>
            </a:p>
          </p:txBody>
        </p:sp>
        <p:sp>
          <p:nvSpPr>
            <p:cNvPr id="9" name="TextBox 8"/>
            <p:cNvSpPr txBox="1"/>
            <p:nvPr/>
          </p:nvSpPr>
          <p:spPr>
            <a:xfrm>
              <a:off x="6096000" y="6206527"/>
              <a:ext cx="5391152" cy="399121"/>
            </a:xfrm>
            <a:prstGeom prst="rect">
              <a:avLst/>
            </a:prstGeom>
            <a:noFill/>
          </p:spPr>
          <p:txBody>
            <a:bodyPr>
              <a:spAutoFit/>
            </a:bodyPr>
            <a:lstStyle/>
            <a:p>
              <a:pPr algn="ctr" fontAlgn="auto">
                <a:spcBef>
                  <a:spcPts val="0"/>
                </a:spcBef>
                <a:spcAft>
                  <a:spcPts val="0"/>
                </a:spcAft>
                <a:defRPr/>
              </a:pPr>
              <a:r>
                <a:rPr lang="en-US" sz="1350" dirty="0">
                  <a:latin typeface="+mn-lt"/>
                  <a:cs typeface="+mn-cs"/>
                </a:rPr>
                <a:t>Resource:  MDC Training Day 2</a:t>
              </a:r>
            </a:p>
          </p:txBody>
        </p:sp>
      </p:grpSp>
      <p:sp>
        <p:nvSpPr>
          <p:cNvPr id="2" name="Footer Placeholder 1"/>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effectLst>
                  <a:outerShdw blurRad="38100" dist="38100" dir="2700000" algn="tl">
                    <a:srgbClr val="000000">
                      <a:alpha val="43137"/>
                    </a:srgbClr>
                  </a:outerShdw>
                  <a:reflection blurRad="6350" stA="55000" endA="300" endPos="45500" dir="5400000" sy="-100000" algn="bl" rotWithShape="0"/>
                </a:effectLst>
              </a:rPr>
              <a:t>OTES</a:t>
            </a:r>
            <a:endParaRPr lang="en-US"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Content Placeholder 2"/>
          <p:cNvSpPr>
            <a:spLocks noGrp="1"/>
          </p:cNvSpPr>
          <p:nvPr>
            <p:ph sz="half" idx="1"/>
          </p:nvPr>
        </p:nvSpPr>
        <p:spPr>
          <a:xfrm>
            <a:off x="457200" y="1524000"/>
            <a:ext cx="3292475" cy="3276600"/>
          </a:xfrm>
        </p:spPr>
        <p:txBody>
          <a:bodyPr>
            <a:normAutofit/>
          </a:bodyPr>
          <a:lstStyle/>
          <a:p>
            <a:pPr eaLnBrk="1" hangingPunct="1"/>
            <a:endParaRPr lang="en-US" smtClean="0"/>
          </a:p>
          <a:p>
            <a:pPr eaLnBrk="1" hangingPunct="1"/>
            <a:r>
              <a:rPr lang="en-US" smtClean="0"/>
              <a:t>And how it connects to MDC classroom challenges.</a:t>
            </a:r>
          </a:p>
        </p:txBody>
      </p:sp>
      <p:pic>
        <p:nvPicPr>
          <p:cNvPr id="1026" name="Picture 2"/>
          <p:cNvPicPr>
            <a:picLocks noGrp="1" noChangeAspect="1" noChangeArrowheads="1"/>
          </p:cNvPicPr>
          <p:nvPr>
            <p:ph sz="half" idx="2"/>
          </p:nvPr>
        </p:nvPicPr>
        <p:blipFill>
          <a:blip r:embed="rId3" cstate="print">
            <a:extLst/>
          </a:blip>
          <a:srcRect/>
          <a:stretch>
            <a:fillRect/>
          </a:stretch>
        </p:blipFill>
        <p:spPr>
          <a:xfrm rot="170559">
            <a:off x="4936475" y="1360574"/>
            <a:ext cx="3110046" cy="4138844"/>
          </a:xfrm>
          <a:effectLst>
            <a:outerShdw blurRad="63500" sx="102000" sy="102000" algn="ctr" rotWithShape="0">
              <a:prstClr val="black">
                <a:alpha val="40000"/>
              </a:prstClr>
            </a:outerShdw>
            <a:reflection blurRad="6350" stA="50000" endA="300" endPos="38500" dist="508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OTES/Teacher Evaluation</a:t>
            </a:r>
          </a:p>
        </p:txBody>
      </p:sp>
      <p:sp>
        <p:nvSpPr>
          <p:cNvPr id="3" name="Content Placeholder 2"/>
          <p:cNvSpPr>
            <a:spLocks noGrp="1"/>
          </p:cNvSpPr>
          <p:nvPr>
            <p:ph sz="half" idx="1"/>
          </p:nvPr>
        </p:nvSpPr>
        <p:spPr/>
        <p:txBody>
          <a:bodyPr rtlCol="0">
            <a:normAutofit fontScale="92500" lnSpcReduction="20000"/>
          </a:bodyPr>
          <a:lstStyle/>
          <a:p>
            <a:pPr marL="0" indent="0" eaLnBrk="1" fontAlgn="auto" hangingPunct="1">
              <a:spcAft>
                <a:spcPts val="0"/>
              </a:spcAft>
              <a:buFont typeface="Arial" pitchFamily="34" charset="0"/>
              <a:buNone/>
              <a:defRPr/>
            </a:pPr>
            <a:r>
              <a:rPr lang="en-US" dirty="0" smtClean="0"/>
              <a:t>Materials Needed:</a:t>
            </a:r>
          </a:p>
          <a:p>
            <a:pPr eaLnBrk="1" fontAlgn="auto" hangingPunct="1">
              <a:spcAft>
                <a:spcPts val="0"/>
              </a:spcAft>
              <a:buFont typeface="Arial" pitchFamily="34" charset="0"/>
              <a:buChar char="•"/>
              <a:defRPr/>
            </a:pPr>
            <a:r>
              <a:rPr lang="en-US" dirty="0" smtClean="0"/>
              <a:t>Chart Paper</a:t>
            </a:r>
          </a:p>
          <a:p>
            <a:pPr eaLnBrk="1" fontAlgn="auto" hangingPunct="1">
              <a:spcAft>
                <a:spcPts val="0"/>
              </a:spcAft>
              <a:buFont typeface="Arial" pitchFamily="34" charset="0"/>
              <a:buChar char="•"/>
              <a:defRPr/>
            </a:pPr>
            <a:r>
              <a:rPr lang="en-US" dirty="0" smtClean="0"/>
              <a:t>Markers</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dirty="0" smtClean="0"/>
              <a:t>Strategies to look at:</a:t>
            </a:r>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Lesson Delivery</a:t>
            </a:r>
          </a:p>
          <a:p>
            <a:pPr eaLnBrk="1" fontAlgn="auto" hangingPunct="1">
              <a:spcAft>
                <a:spcPts val="0"/>
              </a:spcAft>
              <a:buFont typeface="Arial" pitchFamily="34" charset="0"/>
              <a:buChar char="•"/>
              <a:defRPr/>
            </a:pPr>
            <a:r>
              <a:rPr lang="en-US" dirty="0"/>
              <a:t>Differentiation</a:t>
            </a:r>
          </a:p>
          <a:p>
            <a:pPr eaLnBrk="1" fontAlgn="auto" hangingPunct="1">
              <a:spcAft>
                <a:spcPts val="0"/>
              </a:spcAft>
              <a:buFont typeface="Arial" pitchFamily="34" charset="0"/>
              <a:buChar char="•"/>
              <a:defRPr/>
            </a:pPr>
            <a:r>
              <a:rPr lang="en-US" dirty="0"/>
              <a:t>Assessment of Learning</a:t>
            </a:r>
          </a:p>
          <a:p>
            <a:pPr eaLnBrk="1" fontAlgn="auto" hangingPunct="1">
              <a:spcAft>
                <a:spcPts val="0"/>
              </a:spcAft>
              <a:buFont typeface="Arial" pitchFamily="34" charset="0"/>
              <a:buChar char="•"/>
              <a:defRPr/>
            </a:pPr>
            <a:r>
              <a:rPr lang="en-US" dirty="0"/>
              <a:t>Assessment Data</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
        <p:nvSpPr>
          <p:cNvPr id="4" name="Content Placeholder 3"/>
          <p:cNvSpPr>
            <a:spLocks noGrp="1"/>
          </p:cNvSpPr>
          <p:nvPr>
            <p:ph sz="half" idx="2"/>
          </p:nvPr>
        </p:nvSpPr>
        <p:spPr/>
        <p:txBody>
          <a:bodyPr rtlCol="0">
            <a:normAutofit fontScale="92500" lnSpcReduction="20000"/>
          </a:bodyPr>
          <a:lstStyle/>
          <a:p>
            <a:pPr marL="0" indent="0" eaLnBrk="1" fontAlgn="auto" hangingPunct="1">
              <a:spcAft>
                <a:spcPts val="0"/>
              </a:spcAft>
              <a:buFont typeface="Arial" pitchFamily="34" charset="0"/>
              <a:buNone/>
              <a:defRPr/>
            </a:pPr>
            <a:r>
              <a:rPr lang="en-US" dirty="0" smtClean="0"/>
              <a:t>Activity:</a:t>
            </a: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smtClean="0"/>
              <a:t>Split into four groups</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dirty="0" smtClean="0"/>
              <a:t>Look at Teacher Evaluation Rubric and identify how and give evidence on how a MDC lesson can help you get Proficient/Accomplished</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dirty="0" smtClean="0"/>
              <a:t>Present findings to all the teachers</a:t>
            </a:r>
            <a:endParaRPr lang="en-US" dirty="0"/>
          </a:p>
        </p:txBody>
      </p:sp>
      <p:sp>
        <p:nvSpPr>
          <p:cNvPr id="5" name="TextBox 4"/>
          <p:cNvSpPr txBox="1"/>
          <p:nvPr/>
        </p:nvSpPr>
        <p:spPr>
          <a:xfrm>
            <a:off x="4514850" y="5380038"/>
            <a:ext cx="4000500" cy="300037"/>
          </a:xfrm>
          <a:prstGeom prst="rect">
            <a:avLst/>
          </a:prstGeom>
          <a:noFill/>
        </p:spPr>
        <p:txBody>
          <a:bodyPr>
            <a:spAutoFit/>
          </a:bodyPr>
          <a:lstStyle/>
          <a:p>
            <a:pPr fontAlgn="auto">
              <a:spcBef>
                <a:spcPts val="0"/>
              </a:spcBef>
              <a:spcAft>
                <a:spcPts val="0"/>
              </a:spcAft>
              <a:defRPr/>
            </a:pPr>
            <a:r>
              <a:rPr lang="en-US" sz="1350" dirty="0">
                <a:latin typeface="+mn-lt"/>
                <a:cs typeface="+mn-cs"/>
              </a:rPr>
              <a:t>Resource: OTES Rubric</a:t>
            </a:r>
          </a:p>
        </p:txBody>
      </p:sp>
      <p:sp>
        <p:nvSpPr>
          <p:cNvPr id="6" name="Footer Placeholder 5"/>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rtlCol="0">
            <a:normAutofit fontScale="90000"/>
          </a:bodyPr>
          <a:lstStyle/>
          <a:p>
            <a:pPr eaLnBrk="1" fontAlgn="auto" hangingPunct="1">
              <a:spcAft>
                <a:spcPts val="0"/>
              </a:spcAft>
              <a:defRPr/>
            </a:pPr>
            <a:r>
              <a:rPr lang="en-US" b="1" dirty="0" smtClean="0">
                <a:solidFill>
                  <a:srgbClr val="0D2D5C"/>
                </a:solidFill>
              </a:rPr>
              <a:t>Structure of a </a:t>
            </a:r>
            <a:br>
              <a:rPr lang="en-US" b="1" dirty="0" smtClean="0">
                <a:solidFill>
                  <a:srgbClr val="0D2D5C"/>
                </a:solidFill>
              </a:rPr>
            </a:br>
            <a:r>
              <a:rPr lang="en-US" b="1" dirty="0" smtClean="0">
                <a:solidFill>
                  <a:srgbClr val="0D2D5C"/>
                </a:solidFill>
              </a:rPr>
              <a:t>Concept Development FAL</a:t>
            </a:r>
            <a:endParaRPr lang="en-US" dirty="0"/>
          </a:p>
        </p:txBody>
      </p:sp>
      <p:sp>
        <p:nvSpPr>
          <p:cNvPr id="36866" name="Content Placeholder 2"/>
          <p:cNvSpPr>
            <a:spLocks noGrp="1"/>
          </p:cNvSpPr>
          <p:nvPr>
            <p:ph sz="half" idx="1"/>
          </p:nvPr>
        </p:nvSpPr>
        <p:spPr>
          <a:xfrm>
            <a:off x="2514600" y="1981200"/>
            <a:ext cx="4038600" cy="4525963"/>
          </a:xfrm>
        </p:spPr>
        <p:txBody>
          <a:bodyPr/>
          <a:lstStyle/>
          <a:p>
            <a:pPr eaLnBrk="1" fontAlgn="t" hangingPunct="1">
              <a:buFont typeface="Arial" charset="0"/>
              <a:buNone/>
            </a:pPr>
            <a:r>
              <a:rPr lang="en-US" b="1" smtClean="0"/>
              <a:t>   Concept Development </a:t>
            </a:r>
          </a:p>
          <a:p>
            <a:pPr eaLnBrk="1" fontAlgn="t" hangingPunct="1"/>
            <a:r>
              <a:rPr lang="en-US" smtClean="0"/>
              <a:t>Framing the lesson</a:t>
            </a:r>
          </a:p>
          <a:p>
            <a:pPr eaLnBrk="1" fontAlgn="t" hangingPunct="1"/>
            <a:r>
              <a:rPr lang="en-US" smtClean="0"/>
              <a:t>Pre-lesson assessment</a:t>
            </a:r>
          </a:p>
          <a:p>
            <a:pPr eaLnBrk="1" fontAlgn="t" hangingPunct="1"/>
            <a:r>
              <a:rPr lang="en-US" smtClean="0"/>
              <a:t>Introduction</a:t>
            </a:r>
          </a:p>
          <a:p>
            <a:pPr eaLnBrk="1" fontAlgn="t" hangingPunct="1"/>
            <a:r>
              <a:rPr lang="en-US" smtClean="0"/>
              <a:t>Collaborative Activity</a:t>
            </a:r>
          </a:p>
          <a:p>
            <a:pPr eaLnBrk="1" fontAlgn="t" hangingPunct="1"/>
            <a:r>
              <a:rPr lang="en-US" smtClean="0"/>
              <a:t>Whole-class Discussion</a:t>
            </a:r>
          </a:p>
          <a:p>
            <a:pPr eaLnBrk="1" fontAlgn="t" hangingPunct="1"/>
            <a:r>
              <a:rPr lang="en-US" smtClean="0"/>
              <a:t>Feedback Questions</a:t>
            </a:r>
          </a:p>
          <a:p>
            <a:pPr eaLnBrk="1" hangingPunct="1"/>
            <a:r>
              <a:rPr lang="en-US" smtClean="0"/>
              <a:t>Post-lesson assessment</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685800"/>
            <a:ext cx="8382000" cy="4559300"/>
          </a:xfrm>
          <a:prstGeom prst="rect">
            <a:avLst/>
          </a:prstGeom>
          <a:noFill/>
          <a:ln w="9525">
            <a:noFill/>
            <a:miter lim="800000"/>
            <a:headEnd/>
            <a:tailEnd/>
          </a:ln>
        </p:spPr>
        <p:txBody>
          <a:bodyPr>
            <a:spAutoFit/>
          </a:bodyPr>
          <a:lstStyle/>
          <a:p>
            <a:r>
              <a:rPr lang="en-US" sz="4000" b="1">
                <a:solidFill>
                  <a:srgbClr val="0D2D5C"/>
                </a:solidFill>
                <a:latin typeface="Calibri" pitchFamily="34" charset="0"/>
              </a:rPr>
              <a:t>Enacting a Problem Solving Lesson</a:t>
            </a:r>
          </a:p>
          <a:p>
            <a:endParaRPr lang="en-US" sz="4000" b="1">
              <a:solidFill>
                <a:srgbClr val="0D2D5C"/>
              </a:solidFill>
              <a:latin typeface="Calibri" pitchFamily="34" charset="0"/>
            </a:endParaRPr>
          </a:p>
          <a:p>
            <a:endParaRPr lang="en-US" sz="900">
              <a:solidFill>
                <a:srgbClr val="0070C0"/>
              </a:solidFill>
              <a:latin typeface="Calibri" pitchFamily="34" charset="0"/>
            </a:endParaRPr>
          </a:p>
          <a:p>
            <a:pPr>
              <a:spcAft>
                <a:spcPts val="600"/>
              </a:spcAft>
            </a:pPr>
            <a:r>
              <a:rPr lang="en-US" sz="2800">
                <a:solidFill>
                  <a:srgbClr val="191919"/>
                </a:solidFill>
                <a:latin typeface="Calibri" pitchFamily="34" charset="0"/>
              </a:rPr>
              <a:t>Purpose: </a:t>
            </a:r>
          </a:p>
          <a:p>
            <a:pPr>
              <a:spcAft>
                <a:spcPts val="600"/>
              </a:spcAft>
              <a:buFont typeface="Wingdings" pitchFamily="2" charset="2"/>
              <a:buChar char="§"/>
            </a:pPr>
            <a:r>
              <a:rPr lang="en-US" sz="2800">
                <a:solidFill>
                  <a:srgbClr val="191919"/>
                </a:solidFill>
                <a:latin typeface="Calibri" pitchFamily="34" charset="0"/>
              </a:rPr>
              <a:t>  To familiarize you with the structure of a Problem Solving Lesson.</a:t>
            </a:r>
          </a:p>
          <a:p>
            <a:pPr>
              <a:spcAft>
                <a:spcPts val="600"/>
              </a:spcAft>
              <a:buFont typeface="Wingdings" pitchFamily="2" charset="2"/>
              <a:buChar char="§"/>
            </a:pPr>
            <a:endParaRPr lang="en-US" sz="2800">
              <a:solidFill>
                <a:srgbClr val="191919"/>
              </a:solidFill>
              <a:latin typeface="Calibri" pitchFamily="34" charset="0"/>
            </a:endParaRPr>
          </a:p>
          <a:p>
            <a:pPr>
              <a:spcAft>
                <a:spcPts val="600"/>
              </a:spcAft>
              <a:buFont typeface="Wingdings" pitchFamily="2" charset="2"/>
              <a:buChar char="§"/>
            </a:pPr>
            <a:r>
              <a:rPr lang="en-US" sz="2800">
                <a:solidFill>
                  <a:srgbClr val="191919"/>
                </a:solidFill>
                <a:latin typeface="Calibri" pitchFamily="34" charset="0"/>
              </a:rPr>
              <a:t>  To address the differences in the two types of formative assessment lessons.</a:t>
            </a:r>
          </a:p>
          <a:p>
            <a:pPr>
              <a:spcAft>
                <a:spcPts val="600"/>
              </a:spcAft>
            </a:pPr>
            <a:endParaRPr lang="en-US" sz="1600">
              <a:solidFill>
                <a:srgbClr val="0070C0"/>
              </a:solidFill>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p:cNvPicPr>
          <p:nvPr/>
        </p:nvPicPr>
        <p:blipFill>
          <a:blip r:embed="rId2" cstate="print"/>
          <a:srcRect/>
          <a:stretch>
            <a:fillRect/>
          </a:stretch>
        </p:blipFill>
        <p:spPr bwMode="auto">
          <a:xfrm>
            <a:off x="381000" y="914400"/>
            <a:ext cx="82772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000" y="685800"/>
            <a:ext cx="8229600" cy="1143000"/>
          </a:xfrm>
        </p:spPr>
        <p:txBody>
          <a:bodyPr/>
          <a:lstStyle/>
          <a:p>
            <a:pPr eaLnBrk="1" hangingPunct="1"/>
            <a:r>
              <a:rPr lang="en-US" smtClean="0"/>
              <a:t>Lesson Format</a:t>
            </a:r>
          </a:p>
        </p:txBody>
      </p:sp>
      <p:sp>
        <p:nvSpPr>
          <p:cNvPr id="40962" name="Content Placeholder 2"/>
          <p:cNvSpPr>
            <a:spLocks noGrp="1"/>
          </p:cNvSpPr>
          <p:nvPr>
            <p:ph idx="1"/>
          </p:nvPr>
        </p:nvSpPr>
        <p:spPr>
          <a:xfrm>
            <a:off x="457200" y="2332038"/>
            <a:ext cx="8229600" cy="4525962"/>
          </a:xfrm>
        </p:spPr>
        <p:txBody>
          <a:bodyPr/>
          <a:lstStyle/>
          <a:p>
            <a:pPr eaLnBrk="1" hangingPunct="1"/>
            <a:r>
              <a:rPr lang="en-US" sz="2800" smtClean="0"/>
              <a:t>Improve Individual Solution (10 Min)</a:t>
            </a:r>
          </a:p>
          <a:p>
            <a:pPr eaLnBrk="1" hangingPunct="1"/>
            <a:r>
              <a:rPr lang="en-US" sz="2800" smtClean="0"/>
              <a:t>Collaborative Small Group Work (15 Min)</a:t>
            </a:r>
          </a:p>
          <a:p>
            <a:pPr eaLnBrk="1" hangingPunct="1"/>
            <a:r>
              <a:rPr lang="en-US" sz="2800" smtClean="0"/>
              <a:t>Collaborative analysis of Sample Responses (15 Min)</a:t>
            </a:r>
          </a:p>
          <a:p>
            <a:pPr eaLnBrk="1" hangingPunct="1"/>
            <a:r>
              <a:rPr lang="en-US" sz="2800" smtClean="0"/>
              <a:t>Whole Class Discussion (20 Min)</a:t>
            </a:r>
          </a:p>
          <a:p>
            <a:pPr eaLnBrk="1" hangingPunct="1"/>
            <a:r>
              <a:rPr lang="en-US" sz="2800" smtClean="0"/>
              <a:t>Follow-Up Lesson:  Individual Reflection (10 Min)</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944563"/>
          </a:xfrm>
        </p:spPr>
        <p:txBody>
          <a:bodyPr/>
          <a:lstStyle/>
          <a:p>
            <a:pPr eaLnBrk="1" hangingPunct="1"/>
            <a:r>
              <a:rPr lang="en-US" smtClean="0"/>
              <a:t>Questions for Table Tiles</a:t>
            </a:r>
          </a:p>
        </p:txBody>
      </p:sp>
      <p:sp>
        <p:nvSpPr>
          <p:cNvPr id="3" name="Content Placeholder 2"/>
          <p:cNvSpPr>
            <a:spLocks noGrp="1"/>
          </p:cNvSpPr>
          <p:nvPr>
            <p:ph idx="1"/>
          </p:nvPr>
        </p:nvSpPr>
        <p:spPr>
          <a:xfrm>
            <a:off x="228600" y="990600"/>
            <a:ext cx="8915400" cy="5867400"/>
          </a:xfrm>
        </p:spPr>
        <p:txBody>
          <a:bodyPr rtlCol="0">
            <a:noAutofit/>
          </a:bodyPr>
          <a:lstStyle/>
          <a:p>
            <a:pPr marL="457200" indent="-457200" eaLnBrk="1" fontAlgn="auto" hangingPunct="1">
              <a:spcAft>
                <a:spcPts val="0"/>
              </a:spcAft>
              <a:buFont typeface="Arial" pitchFamily="34" charset="0"/>
              <a:buAutoNum type="arabicParenR"/>
              <a:defRPr/>
            </a:pPr>
            <a:r>
              <a:rPr lang="en-US" sz="2200" dirty="0" smtClean="0"/>
              <a:t>If you were to buy ¼ pieces, ½ pieces and whole piece how many would you need to buy for the 40cm by 40cm table?</a:t>
            </a:r>
          </a:p>
          <a:p>
            <a:pPr marL="457200" indent="-457200" eaLnBrk="1" fontAlgn="auto" hangingPunct="1">
              <a:spcAft>
                <a:spcPts val="0"/>
              </a:spcAft>
              <a:buFont typeface="Arial" pitchFamily="34" charset="0"/>
              <a:buAutoNum type="arabicParenR" startAt="2"/>
              <a:defRPr/>
            </a:pPr>
            <a:r>
              <a:rPr lang="en-US" sz="2200" dirty="0" smtClean="0"/>
              <a:t>Read the rubric.  Where does Maria use quarter tiles?  Half Tiles?</a:t>
            </a:r>
          </a:p>
          <a:p>
            <a:pPr marL="457200" indent="-457200" eaLnBrk="1" fontAlgn="auto" hangingPunct="1">
              <a:spcAft>
                <a:spcPts val="0"/>
              </a:spcAft>
              <a:buFont typeface="Arial" pitchFamily="34" charset="0"/>
              <a:buAutoNum type="arabicParenR" startAt="3"/>
              <a:defRPr/>
            </a:pPr>
            <a:r>
              <a:rPr lang="en-US" sz="2200" dirty="0" smtClean="0"/>
              <a:t>What do you notice about the difference between the numbers of whole tiles in one table top to the next?</a:t>
            </a:r>
          </a:p>
          <a:p>
            <a:pPr marL="457200" indent="-457200" eaLnBrk="1" fontAlgn="auto" hangingPunct="1">
              <a:spcAft>
                <a:spcPts val="0"/>
              </a:spcAft>
              <a:buFont typeface="Arial" pitchFamily="34" charset="0"/>
              <a:buNone/>
              <a:defRPr/>
            </a:pPr>
            <a:r>
              <a:rPr lang="en-US" sz="2200" dirty="0" smtClean="0"/>
              <a:t> 4)  What is the width and length of the table you just created in your diagram?</a:t>
            </a:r>
          </a:p>
          <a:p>
            <a:pPr eaLnBrk="1" fontAlgn="auto" hangingPunct="1">
              <a:spcAft>
                <a:spcPts val="0"/>
              </a:spcAft>
              <a:buFont typeface="Arial" pitchFamily="34" charset="0"/>
              <a:buNone/>
              <a:defRPr/>
            </a:pPr>
            <a:r>
              <a:rPr lang="en-US" sz="2200" dirty="0" smtClean="0"/>
              <a:t>5)  Figure out the number of ¼ pieces, ½ pieces and whole pieces of a 30x30 tabletop by drawing it.  After figuring that, look at the 20x20 and 40x40 tile numbers.  Without drawing make a hypothesis on the number of tiles (1/4 pieces, ½ pieces and whole pieces) needed for a 50x50 table.  After making your hypothesis check to see if you were right. </a:t>
            </a:r>
          </a:p>
          <a:p>
            <a:pPr eaLnBrk="1" fontAlgn="auto" hangingPunct="1">
              <a:spcAft>
                <a:spcPts val="0"/>
              </a:spcAft>
              <a:buFont typeface="Arial" pitchFamily="34" charset="0"/>
              <a:buNone/>
              <a:defRPr/>
            </a:pPr>
            <a:r>
              <a:rPr lang="en-US" sz="2200" dirty="0" smtClean="0"/>
              <a:t>6)  How can you write your answer using mathematical language?</a:t>
            </a:r>
          </a:p>
          <a:p>
            <a:pPr eaLnBrk="1" fontAlgn="auto" hangingPunct="1">
              <a:spcAft>
                <a:spcPts val="0"/>
              </a:spcAft>
              <a:buFont typeface="Arial" pitchFamily="34" charset="0"/>
              <a:buNone/>
              <a:defRPr/>
            </a:pPr>
            <a:r>
              <a:rPr lang="en-US" sz="2200" dirty="0" smtClean="0"/>
              <a:t>7)  How could you explain how you reached your conclusions so that another class understands?</a:t>
            </a:r>
            <a:br>
              <a:rPr lang="en-US" sz="2200" dirty="0" smtClean="0"/>
            </a:b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1125538" y="377825"/>
            <a:ext cx="6967537" cy="5184775"/>
          </a:xfrm>
          <a:prstGeom prst="rect">
            <a:avLst/>
          </a:prstGeom>
          <a:noFill/>
          <a:ln>
            <a:noFill/>
          </a:ln>
          <a:effectLst>
            <a:outerShdw blurRad="63500" sx="102000" sy="102000" algn="ctr" rotWithShape="0">
              <a:prstClr val="black">
                <a:alpha val="40000"/>
              </a:prstClr>
            </a:outerShdw>
          </a:effectLst>
          <a:ex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282700" y="471488"/>
            <a:ext cx="6780213" cy="5091112"/>
          </a:xfrm>
          <a:prstGeom prst="rect">
            <a:avLst/>
          </a:prstGeom>
          <a:noFill/>
          <a:ln>
            <a:noFill/>
          </a:ln>
          <a:effectLst>
            <a:outerShdw blurRad="63500" sx="102000" sy="102000" algn="ctr" rotWithShape="0">
              <a:prstClr val="black">
                <a:alpha val="40000"/>
              </a:prstClr>
            </a:outerShdw>
          </a:effectLs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066800" y="228600"/>
            <a:ext cx="5791200" cy="1143000"/>
          </a:xfrm>
        </p:spPr>
        <p:txBody>
          <a:bodyPr/>
          <a:lstStyle/>
          <a:p>
            <a:pPr eaLnBrk="1" hangingPunct="1"/>
            <a:r>
              <a:rPr lang="en-US" altLang="en-US" b="1" smtClean="0"/>
              <a:t>WHY MDC?</a:t>
            </a:r>
          </a:p>
        </p:txBody>
      </p:sp>
      <p:sp>
        <p:nvSpPr>
          <p:cNvPr id="16386" name="Rectangle 3"/>
          <p:cNvSpPr>
            <a:spLocks noGrp="1" noChangeArrowheads="1"/>
          </p:cNvSpPr>
          <p:nvPr>
            <p:ph type="body" idx="4294967295"/>
          </p:nvPr>
        </p:nvSpPr>
        <p:spPr>
          <a:xfrm>
            <a:off x="914400" y="1447800"/>
            <a:ext cx="7543800" cy="4876800"/>
          </a:xfrm>
        </p:spPr>
        <p:txBody>
          <a:bodyPr/>
          <a:lstStyle/>
          <a:p>
            <a:pPr eaLnBrk="1" hangingPunct="1"/>
            <a:r>
              <a:rPr lang="en-US" altLang="en-US" sz="3000" b="1" i="1" smtClean="0"/>
              <a:t>differentiated instruction</a:t>
            </a:r>
            <a:r>
              <a:rPr lang="en-US" altLang="en-US" sz="3000" i="1" smtClean="0"/>
              <a:t> </a:t>
            </a:r>
            <a:r>
              <a:rPr lang="en-US" altLang="en-US" sz="3000" smtClean="0"/>
              <a:t>in classrooms</a:t>
            </a:r>
          </a:p>
          <a:p>
            <a:pPr eaLnBrk="1" hangingPunct="1">
              <a:buFont typeface="Wingdings 2" pitchFamily="18" charset="2"/>
              <a:buNone/>
            </a:pPr>
            <a:endParaRPr lang="en-US" altLang="en-US" sz="1600" smtClean="0"/>
          </a:p>
          <a:p>
            <a:pPr eaLnBrk="1" hangingPunct="1"/>
            <a:r>
              <a:rPr lang="en-US" altLang="en-US" sz="3000" b="1" i="1" smtClean="0"/>
              <a:t>formative assessment</a:t>
            </a:r>
            <a:r>
              <a:rPr lang="en-US" altLang="en-US" sz="3000" i="1" smtClean="0"/>
              <a:t> </a:t>
            </a:r>
            <a:r>
              <a:rPr lang="en-US" altLang="en-US" sz="3000" smtClean="0"/>
              <a:t>teaching</a:t>
            </a:r>
            <a:r>
              <a:rPr lang="en-US" altLang="en-US" sz="3000" i="1" smtClean="0"/>
              <a:t> </a:t>
            </a:r>
            <a:r>
              <a:rPr lang="en-US" altLang="en-US" sz="3000" smtClean="0"/>
              <a:t>practices</a:t>
            </a:r>
          </a:p>
          <a:p>
            <a:pPr eaLnBrk="1" hangingPunct="1">
              <a:buFont typeface="Wingdings 2" pitchFamily="18" charset="2"/>
              <a:buNone/>
            </a:pPr>
            <a:endParaRPr lang="en-US" altLang="en-US" sz="1400" smtClean="0"/>
          </a:p>
          <a:p>
            <a:pPr eaLnBrk="1" hangingPunct="1"/>
            <a:r>
              <a:rPr lang="en-US" altLang="en-US" sz="3000" b="1" i="1" smtClean="0"/>
              <a:t>student improvement data</a:t>
            </a:r>
          </a:p>
          <a:p>
            <a:pPr eaLnBrk="1" hangingPunct="1">
              <a:buFont typeface="Wingdings 2" pitchFamily="18" charset="2"/>
              <a:buNone/>
            </a:pPr>
            <a:endParaRPr lang="en-US" altLang="en-US" sz="1400" i="1" smtClean="0"/>
          </a:p>
          <a:p>
            <a:pPr eaLnBrk="1" hangingPunct="1"/>
            <a:r>
              <a:rPr lang="en-US" altLang="en-US" sz="3000" b="1" i="1" smtClean="0"/>
              <a:t>increased</a:t>
            </a:r>
            <a:r>
              <a:rPr lang="en-US" altLang="en-US" sz="3000" b="1" smtClean="0"/>
              <a:t> </a:t>
            </a:r>
            <a:r>
              <a:rPr lang="en-US" altLang="en-US" sz="3000" b="1" i="1" smtClean="0"/>
              <a:t>rigor</a:t>
            </a:r>
            <a:r>
              <a:rPr lang="en-US" altLang="en-US" sz="3000" i="1" smtClean="0"/>
              <a:t> (PARCC</a:t>
            </a:r>
            <a:r>
              <a:rPr lang="en-US" altLang="en-US" sz="3000" smtClean="0"/>
              <a:t> math assessment)</a:t>
            </a:r>
          </a:p>
          <a:p>
            <a:pPr eaLnBrk="1" hangingPunct="1">
              <a:buFont typeface="Wingdings 2" pitchFamily="18" charset="2"/>
              <a:buNone/>
            </a:pPr>
            <a:endParaRPr lang="en-US" altLang="en-US" sz="1400" smtClean="0"/>
          </a:p>
          <a:p>
            <a:pPr eaLnBrk="1" hangingPunct="1"/>
            <a:r>
              <a:rPr lang="en-US" altLang="en-US" sz="3000" b="1" i="1" smtClean="0"/>
              <a:t>real world</a:t>
            </a:r>
            <a:r>
              <a:rPr lang="en-US" altLang="en-US" sz="3000" i="1" smtClean="0"/>
              <a:t> </a:t>
            </a:r>
            <a:r>
              <a:rPr lang="en-US" altLang="en-US" sz="3000" smtClean="0"/>
              <a:t>applications</a:t>
            </a:r>
          </a:p>
          <a:p>
            <a:pPr eaLnBrk="1" hangingPunct="1">
              <a:buFont typeface="Wingdings 2" pitchFamily="18" charset="2"/>
              <a:buNone/>
            </a:pPr>
            <a:endParaRPr lang="en-US" altLang="en-US" sz="1400" smtClean="0"/>
          </a:p>
          <a:p>
            <a:pPr eaLnBrk="1" hangingPunct="1"/>
            <a:r>
              <a:rPr lang="en-US" altLang="en-US" sz="3000" b="1" i="1" smtClean="0"/>
              <a:t>CCSSM</a:t>
            </a:r>
            <a:r>
              <a:rPr lang="en-US" altLang="en-US" sz="3000" smtClean="0"/>
              <a:t> hardwired!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179513" y="398463"/>
            <a:ext cx="6799262" cy="5170487"/>
          </a:xfrm>
          <a:prstGeom prst="rect">
            <a:avLst/>
          </a:prstGeom>
          <a:noFill/>
          <a:ln>
            <a:noFill/>
          </a:ln>
          <a:effectLst>
            <a:outerShdw blurRad="63500" sx="102000" sy="102000" algn="ctr" rotWithShape="0">
              <a:prstClr val="black">
                <a:alpha val="40000"/>
              </a:prstClr>
            </a:outerShdw>
          </a:effectLs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212850" y="476250"/>
            <a:ext cx="6864350" cy="5086350"/>
          </a:xfrm>
          <a:prstGeom prst="rect">
            <a:avLst/>
          </a:prstGeom>
          <a:noFill/>
          <a:ln>
            <a:noFill/>
          </a:ln>
          <a:effectLst>
            <a:outerShdw blurRad="63500" sx="102000" sy="102000" algn="ctr" rotWithShape="0">
              <a:prstClr val="black">
                <a:alpha val="40000"/>
              </a:prstClr>
            </a:outerShdw>
          </a:effectLs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914400"/>
            <a:ext cx="8458200" cy="4473575"/>
          </a:xfrm>
          <a:prstGeom prst="rect">
            <a:avLst/>
          </a:prstGeom>
          <a:noFill/>
          <a:ln w="9525">
            <a:noFill/>
            <a:miter lim="800000"/>
            <a:headEnd/>
            <a:tailEnd/>
          </a:ln>
        </p:spPr>
        <p:txBody>
          <a:bodyPr>
            <a:spAutoFit/>
          </a:bodyPr>
          <a:lstStyle/>
          <a:p>
            <a:r>
              <a:rPr lang="en-US" sz="2400">
                <a:solidFill>
                  <a:srgbClr val="191919"/>
                </a:solidFill>
                <a:latin typeface="Calibri" pitchFamily="34" charset="0"/>
              </a:rPr>
              <a:t>Make sure students have their original individual work on the Table Tiles task.  Give them a fresh, blank copy of the Table Tiles task sheet and also the Grid Paper.</a:t>
            </a:r>
          </a:p>
          <a:p>
            <a:endParaRPr lang="en-US" sz="2400">
              <a:solidFill>
                <a:srgbClr val="191919"/>
              </a:solidFill>
              <a:latin typeface="Calibri" pitchFamily="34" charset="0"/>
            </a:endParaRPr>
          </a:p>
          <a:p>
            <a:r>
              <a:rPr lang="en-US" sz="2400">
                <a:solidFill>
                  <a:srgbClr val="191919"/>
                </a:solidFill>
                <a:latin typeface="Calibri" pitchFamily="34" charset="0"/>
              </a:rPr>
              <a:t>Read through your original responses and think about what you have learned this lesson.</a:t>
            </a:r>
          </a:p>
          <a:p>
            <a:endParaRPr lang="en-US" sz="2400">
              <a:solidFill>
                <a:srgbClr val="191919"/>
              </a:solidFill>
              <a:latin typeface="Calibri" pitchFamily="34" charset="0"/>
            </a:endParaRPr>
          </a:p>
          <a:p>
            <a:r>
              <a:rPr lang="en-US" sz="2400">
                <a:solidFill>
                  <a:srgbClr val="191919"/>
                </a:solidFill>
                <a:latin typeface="Calibri" pitchFamily="34" charset="0"/>
              </a:rPr>
              <a:t>Using what you have learned, try to improve your work.</a:t>
            </a:r>
          </a:p>
          <a:p>
            <a:endParaRPr lang="en-US" sz="2400">
              <a:solidFill>
                <a:srgbClr val="191919"/>
              </a:solidFill>
              <a:latin typeface="Calibri" pitchFamily="34" charset="0"/>
            </a:endParaRPr>
          </a:p>
          <a:p>
            <a:r>
              <a:rPr lang="en-US" sz="2400">
                <a:solidFill>
                  <a:srgbClr val="191919"/>
                </a:solidFill>
                <a:latin typeface="Calibri" pitchFamily="34" charset="0"/>
              </a:rPr>
              <a:t>If a student is satisfied with his or her solution, ask the student to try a different approach to the problem and to compare the approach already used.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p:cTn id="2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2" cstate="print"/>
          <a:srcRect/>
          <a:stretch>
            <a:fillRect/>
          </a:stretch>
        </p:blipFill>
        <p:spPr bwMode="auto">
          <a:xfrm>
            <a:off x="274638" y="650875"/>
            <a:ext cx="8594725" cy="5556250"/>
          </a:xfrm>
          <a:prstGeom prst="rect">
            <a:avLst/>
          </a:prstGeom>
          <a:noFill/>
          <a:ln w="9525">
            <a:noFill/>
            <a:miter lim="800000"/>
            <a:headEnd/>
            <a:tailEnd/>
          </a:ln>
        </p:spPr>
      </p:pic>
      <p:sp>
        <p:nvSpPr>
          <p:cNvPr id="55298" name="TextBox 2"/>
          <p:cNvSpPr txBox="1">
            <a:spLocks noChangeArrowheads="1"/>
          </p:cNvSpPr>
          <p:nvPr/>
        </p:nvSpPr>
        <p:spPr bwMode="auto">
          <a:xfrm>
            <a:off x="6629400" y="6400800"/>
            <a:ext cx="1447800" cy="369888"/>
          </a:xfrm>
          <a:prstGeom prst="rect">
            <a:avLst/>
          </a:prstGeom>
          <a:noFill/>
          <a:ln w="9525">
            <a:noFill/>
            <a:miter lim="800000"/>
            <a:headEnd/>
            <a:tailEnd/>
          </a:ln>
        </p:spPr>
        <p:txBody>
          <a:bodyPr>
            <a:spAutoFit/>
          </a:bodyPr>
          <a:lstStyle/>
          <a:p>
            <a:r>
              <a:rPr lang="en-US">
                <a:latin typeface="Calibri" pitchFamily="34" charset="0"/>
              </a:rPr>
              <a:t>T-1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p:cNvPicPr>
          <p:nvPr/>
        </p:nvPicPr>
        <p:blipFill>
          <a:blip r:embed="rId2" cstate="print"/>
          <a:srcRect/>
          <a:stretch>
            <a:fillRect/>
          </a:stretch>
        </p:blipFill>
        <p:spPr bwMode="auto">
          <a:xfrm>
            <a:off x="257175" y="642938"/>
            <a:ext cx="8629650"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p:cNvPicPr>
          <p:nvPr/>
        </p:nvPicPr>
        <p:blipFill>
          <a:blip r:embed="rId2" cstate="print"/>
          <a:srcRect/>
          <a:stretch>
            <a:fillRect/>
          </a:stretch>
        </p:blipFill>
        <p:spPr bwMode="auto">
          <a:xfrm>
            <a:off x="546100" y="719138"/>
            <a:ext cx="8051800" cy="5419725"/>
          </a:xfrm>
          <a:prstGeom prst="rect">
            <a:avLst/>
          </a:prstGeom>
          <a:noFill/>
          <a:ln w="9525">
            <a:noFill/>
            <a:miter lim="800000"/>
            <a:headEnd/>
            <a:tailEnd/>
          </a:ln>
        </p:spPr>
      </p:pic>
      <p:sp>
        <p:nvSpPr>
          <p:cNvPr id="57346" name="TextBox 2"/>
          <p:cNvSpPr txBox="1">
            <a:spLocks noChangeArrowheads="1"/>
          </p:cNvSpPr>
          <p:nvPr/>
        </p:nvSpPr>
        <p:spPr bwMode="auto">
          <a:xfrm>
            <a:off x="6324600" y="6324600"/>
            <a:ext cx="1295400" cy="381000"/>
          </a:xfrm>
          <a:prstGeom prst="rect">
            <a:avLst/>
          </a:prstGeom>
          <a:noFill/>
          <a:ln w="9525">
            <a:noFill/>
            <a:miter lim="800000"/>
            <a:headEnd/>
            <a:tailEnd/>
          </a:ln>
        </p:spPr>
        <p:txBody>
          <a:bodyPr>
            <a:spAutoFit/>
          </a:bodyPr>
          <a:lstStyle/>
          <a:p>
            <a:r>
              <a:rPr lang="en-US">
                <a:latin typeface="Calibri" pitchFamily="34" charset="0"/>
              </a:rPr>
              <a:t>T-2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p:cNvPicPr>
          <p:nvPr/>
        </p:nvPicPr>
        <p:blipFill>
          <a:blip r:embed="rId2" cstate="print"/>
          <a:srcRect/>
          <a:stretch>
            <a:fillRect/>
          </a:stretch>
        </p:blipFill>
        <p:spPr bwMode="auto">
          <a:xfrm>
            <a:off x="384175" y="1497013"/>
            <a:ext cx="8375650" cy="386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p:cNvPicPr>
          <p:nvPr/>
        </p:nvPicPr>
        <p:blipFill>
          <a:blip r:embed="rId2" cstate="print"/>
          <a:srcRect/>
          <a:stretch>
            <a:fillRect/>
          </a:stretch>
        </p:blipFill>
        <p:spPr bwMode="auto">
          <a:xfrm>
            <a:off x="546100" y="919163"/>
            <a:ext cx="8051800" cy="5019675"/>
          </a:xfrm>
          <a:prstGeom prst="rect">
            <a:avLst/>
          </a:prstGeom>
          <a:noFill/>
          <a:ln w="9525">
            <a:noFill/>
            <a:miter lim="800000"/>
            <a:headEnd/>
            <a:tailEnd/>
          </a:ln>
        </p:spPr>
      </p:pic>
      <p:sp>
        <p:nvSpPr>
          <p:cNvPr id="59394" name="TextBox 2"/>
          <p:cNvSpPr txBox="1">
            <a:spLocks noChangeArrowheads="1"/>
          </p:cNvSpPr>
          <p:nvPr/>
        </p:nvSpPr>
        <p:spPr bwMode="auto">
          <a:xfrm>
            <a:off x="7162800" y="6400800"/>
            <a:ext cx="1371600" cy="369888"/>
          </a:xfrm>
          <a:prstGeom prst="rect">
            <a:avLst/>
          </a:prstGeom>
          <a:noFill/>
          <a:ln w="9525">
            <a:noFill/>
            <a:miter lim="800000"/>
            <a:headEnd/>
            <a:tailEnd/>
          </a:ln>
        </p:spPr>
        <p:txBody>
          <a:bodyPr>
            <a:spAutoFit/>
          </a:bodyPr>
          <a:lstStyle/>
          <a:p>
            <a:r>
              <a:rPr lang="en-US">
                <a:latin typeface="Calibri" pitchFamily="34" charset="0"/>
              </a:rPr>
              <a:t>T-3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p:cNvPicPr>
          <p:nvPr/>
        </p:nvPicPr>
        <p:blipFill>
          <a:blip r:embed="rId2" cstate="print"/>
          <a:srcRect/>
          <a:stretch>
            <a:fillRect/>
          </a:stretch>
        </p:blipFill>
        <p:spPr bwMode="auto">
          <a:xfrm>
            <a:off x="685800" y="152400"/>
            <a:ext cx="7523163" cy="6446838"/>
          </a:xfrm>
          <a:prstGeom prst="rect">
            <a:avLst/>
          </a:prstGeom>
          <a:noFill/>
          <a:ln w="9525">
            <a:noFill/>
            <a:miter lim="800000"/>
            <a:headEnd/>
            <a:tailEnd/>
          </a:ln>
        </p:spPr>
      </p:pic>
      <p:sp>
        <p:nvSpPr>
          <p:cNvPr id="60418" name="TextBox 3"/>
          <p:cNvSpPr txBox="1">
            <a:spLocks noChangeArrowheads="1"/>
          </p:cNvSpPr>
          <p:nvPr/>
        </p:nvSpPr>
        <p:spPr bwMode="auto">
          <a:xfrm>
            <a:off x="7848600" y="6413500"/>
            <a:ext cx="484188" cy="369888"/>
          </a:xfrm>
          <a:prstGeom prst="rect">
            <a:avLst/>
          </a:prstGeom>
          <a:noFill/>
          <a:ln w="9525">
            <a:noFill/>
            <a:miter lim="800000"/>
            <a:headEnd/>
            <a:tailEnd/>
          </a:ln>
        </p:spPr>
        <p:txBody>
          <a:bodyPr wrap="none">
            <a:spAutoFit/>
          </a:bodyPr>
          <a:lstStyle/>
          <a:p>
            <a:r>
              <a:rPr lang="en-US">
                <a:latin typeface="Calibri" pitchFamily="34" charset="0"/>
              </a:rPr>
              <a:t>T-5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p:cNvPicPr>
          <p:nvPr/>
        </p:nvPicPr>
        <p:blipFill>
          <a:blip r:embed="rId3" cstate="print"/>
          <a:srcRect/>
          <a:stretch>
            <a:fillRect/>
          </a:stretch>
        </p:blipFill>
        <p:spPr bwMode="auto">
          <a:xfrm>
            <a:off x="609600" y="914400"/>
            <a:ext cx="8159750" cy="2641600"/>
          </a:xfrm>
          <a:prstGeom prst="rect">
            <a:avLst/>
          </a:prstGeom>
          <a:noFill/>
          <a:ln w="9525">
            <a:noFill/>
            <a:miter lim="800000"/>
            <a:headEnd/>
            <a:tailEnd/>
          </a:ln>
        </p:spPr>
      </p:pic>
      <p:pic>
        <p:nvPicPr>
          <p:cNvPr id="61442" name="Picture 2"/>
          <p:cNvPicPr>
            <a:picLocks noChangeAspect="1"/>
          </p:cNvPicPr>
          <p:nvPr/>
        </p:nvPicPr>
        <p:blipFill>
          <a:blip r:embed="rId4" cstate="print"/>
          <a:srcRect/>
          <a:stretch>
            <a:fillRect/>
          </a:stretch>
        </p:blipFill>
        <p:spPr bwMode="auto">
          <a:xfrm>
            <a:off x="762000" y="3962400"/>
            <a:ext cx="7724775" cy="2081213"/>
          </a:xfrm>
          <a:prstGeom prst="rect">
            <a:avLst/>
          </a:prstGeom>
          <a:noFill/>
          <a:ln w="9525">
            <a:noFill/>
            <a:miter lim="800000"/>
            <a:headEnd/>
            <a:tailEnd/>
          </a:ln>
        </p:spPr>
      </p:pic>
      <p:sp>
        <p:nvSpPr>
          <p:cNvPr id="61443" name="TextBox 3"/>
          <p:cNvSpPr txBox="1">
            <a:spLocks noChangeArrowheads="1"/>
          </p:cNvSpPr>
          <p:nvPr/>
        </p:nvSpPr>
        <p:spPr bwMode="auto">
          <a:xfrm>
            <a:off x="6934200" y="6324600"/>
            <a:ext cx="484188" cy="369888"/>
          </a:xfrm>
          <a:prstGeom prst="rect">
            <a:avLst/>
          </a:prstGeom>
          <a:noFill/>
          <a:ln w="9525">
            <a:noFill/>
            <a:miter lim="800000"/>
            <a:headEnd/>
            <a:tailEnd/>
          </a:ln>
        </p:spPr>
        <p:txBody>
          <a:bodyPr wrap="none">
            <a:spAutoFit/>
          </a:bodyPr>
          <a:lstStyle/>
          <a:p>
            <a:r>
              <a:rPr lang="en-US">
                <a:latin typeface="Calibri" pitchFamily="34" charset="0"/>
              </a:rPr>
              <a:t>T-6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a:stretch>
            <a:fillRect/>
          </a:stretch>
        </p:blipFill>
        <p:spPr bwMode="auto">
          <a:xfrm>
            <a:off x="457200" y="2133600"/>
            <a:ext cx="4876800" cy="3355975"/>
          </a:xfrm>
          <a:prstGeom prst="rect">
            <a:avLst/>
          </a:prstGeom>
          <a:noFill/>
          <a:ln w="9525">
            <a:noFill/>
            <a:miter lim="800000"/>
            <a:headEnd/>
            <a:tailEnd/>
          </a:ln>
        </p:spPr>
      </p:pic>
      <p:sp>
        <p:nvSpPr>
          <p:cNvPr id="18434" name="AutoShape 4"/>
          <p:cNvSpPr>
            <a:spLocks noChangeArrowheads="1"/>
          </p:cNvSpPr>
          <p:nvPr/>
        </p:nvSpPr>
        <p:spPr bwMode="auto">
          <a:xfrm>
            <a:off x="5791200" y="2362200"/>
            <a:ext cx="3352800" cy="1600200"/>
          </a:xfrm>
          <a:prstGeom prst="cloudCallout">
            <a:avLst>
              <a:gd name="adj1" fmla="val -62972"/>
              <a:gd name="adj2" fmla="val 42560"/>
            </a:avLst>
          </a:prstGeom>
          <a:solidFill>
            <a:schemeClr val="bg1"/>
          </a:solidFill>
          <a:ln w="9525">
            <a:solidFill>
              <a:schemeClr val="tx1"/>
            </a:solidFill>
            <a:round/>
            <a:headEnd/>
            <a:tailEnd/>
          </a:ln>
        </p:spPr>
        <p:txBody>
          <a:bodyPr/>
          <a:lstStyle/>
          <a:p>
            <a:pPr algn="ctr"/>
            <a:r>
              <a:rPr lang="en-US">
                <a:latin typeface="Calibri" pitchFamily="34" charset="0"/>
              </a:rPr>
              <a:t>Hmm.  Perhaps some differentiation might be appropriate here.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p:cNvPicPr>
          <p:nvPr/>
        </p:nvPicPr>
        <p:blipFill>
          <a:blip r:embed="rId2" cstate="print"/>
          <a:srcRect/>
          <a:stretch>
            <a:fillRect/>
          </a:stretch>
        </p:blipFill>
        <p:spPr bwMode="auto">
          <a:xfrm>
            <a:off x="365125" y="1641475"/>
            <a:ext cx="8413750" cy="3575050"/>
          </a:xfrm>
          <a:prstGeom prst="rect">
            <a:avLst/>
          </a:prstGeom>
          <a:noFill/>
          <a:ln w="9525">
            <a:noFill/>
            <a:miter lim="800000"/>
            <a:headEnd/>
            <a:tailEnd/>
          </a:ln>
        </p:spPr>
      </p:pic>
      <p:sp>
        <p:nvSpPr>
          <p:cNvPr id="63490" name="TextBox 2"/>
          <p:cNvSpPr txBox="1">
            <a:spLocks noChangeArrowheads="1"/>
          </p:cNvSpPr>
          <p:nvPr/>
        </p:nvSpPr>
        <p:spPr bwMode="auto">
          <a:xfrm>
            <a:off x="6858000" y="6172200"/>
            <a:ext cx="484188" cy="369888"/>
          </a:xfrm>
          <a:prstGeom prst="rect">
            <a:avLst/>
          </a:prstGeom>
          <a:noFill/>
          <a:ln w="9525">
            <a:noFill/>
            <a:miter lim="800000"/>
            <a:headEnd/>
            <a:tailEnd/>
          </a:ln>
        </p:spPr>
        <p:txBody>
          <a:bodyPr wrap="none">
            <a:spAutoFit/>
          </a:bodyPr>
          <a:lstStyle/>
          <a:p>
            <a:r>
              <a:rPr lang="en-US">
                <a:latin typeface="Calibri" pitchFamily="34" charset="0"/>
              </a:rPr>
              <a:t>T-8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4775"/>
            <a:ext cx="8686800" cy="1323975"/>
          </a:xfrm>
          <a:prstGeom prst="rect">
            <a:avLst/>
          </a:prstGeom>
        </p:spPr>
        <p:txBody>
          <a:bodyPr>
            <a:spAutoFit/>
          </a:bodyPr>
          <a:lstStyle/>
          <a:p>
            <a:pPr algn="ctr" fontAlgn="auto">
              <a:spcBef>
                <a:spcPts val="0"/>
              </a:spcBef>
              <a:spcAft>
                <a:spcPts val="0"/>
              </a:spcAft>
              <a:defRPr/>
            </a:pPr>
            <a:r>
              <a:rPr lang="en-US" sz="4000" b="1" dirty="0">
                <a:solidFill>
                  <a:srgbClr val="0D2D5C"/>
                </a:solidFill>
                <a:latin typeface="+mj-lt"/>
                <a:cs typeface="+mn-cs"/>
              </a:rPr>
              <a:t>Structure of a </a:t>
            </a:r>
          </a:p>
          <a:p>
            <a:pPr algn="ctr" fontAlgn="auto">
              <a:spcBef>
                <a:spcPts val="0"/>
              </a:spcBef>
              <a:spcAft>
                <a:spcPts val="0"/>
              </a:spcAft>
              <a:defRPr/>
            </a:pPr>
            <a:r>
              <a:rPr lang="en-US" sz="4000" b="1" dirty="0">
                <a:solidFill>
                  <a:srgbClr val="0D2D5C"/>
                </a:solidFill>
                <a:latin typeface="+mj-lt"/>
                <a:cs typeface="+mn-cs"/>
              </a:rPr>
              <a:t>Formative Assessment Lesson</a:t>
            </a:r>
          </a:p>
        </p:txBody>
      </p:sp>
      <p:graphicFrame>
        <p:nvGraphicFramePr>
          <p:cNvPr id="3" name="Table 2"/>
          <p:cNvGraphicFramePr>
            <a:graphicFrameLocks noGrp="1"/>
          </p:cNvGraphicFramePr>
          <p:nvPr/>
        </p:nvGraphicFramePr>
        <p:xfrm>
          <a:off x="152400" y="1143000"/>
          <a:ext cx="4023360" cy="4114800"/>
        </p:xfrm>
        <a:graphic>
          <a:graphicData uri="http://schemas.openxmlformats.org/drawingml/2006/table">
            <a:tbl>
              <a:tblPr firstRow="1" bandRow="1">
                <a:tableStyleId>{00A15C55-8517-42AA-B614-E9B94910E393}</a:tableStyleId>
              </a:tblPr>
              <a:tblGrid>
                <a:gridCol w="4023360"/>
              </a:tblGrid>
              <a:tr h="573374">
                <a:tc>
                  <a:txBody>
                    <a:bodyPr/>
                    <a:lstStyle/>
                    <a:p>
                      <a:pPr marL="0" indent="0" algn="l">
                        <a:buClr>
                          <a:schemeClr val="tx2"/>
                        </a:buClr>
                        <a:buFont typeface="Wingdings" pitchFamily="2" charset="2"/>
                        <a:buNone/>
                      </a:pPr>
                      <a:r>
                        <a:rPr lang="en-US" sz="2800" u="none" kern="1200" dirty="0" smtClean="0">
                          <a:solidFill>
                            <a:schemeClr val="bg1">
                              <a:lumMod val="10000"/>
                            </a:schemeClr>
                          </a:solidFill>
                        </a:rPr>
                        <a:t>Concept Development </a:t>
                      </a:r>
                      <a:endParaRPr lang="en-US" sz="2800" u="none" dirty="0">
                        <a:solidFill>
                          <a:schemeClr val="bg1">
                            <a:lumMod val="10000"/>
                          </a:schemeClr>
                        </a:solidFill>
                      </a:endParaRPr>
                    </a:p>
                  </a:txBody>
                  <a:tcPr/>
                </a:tc>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Pre-lesson assessment</a:t>
                      </a:r>
                    </a:p>
                  </a:txBody>
                  <a:tcPr/>
                </a:tc>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Introduction</a:t>
                      </a:r>
                    </a:p>
                  </a:txBody>
                  <a:tcPr/>
                </a:tc>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Collaborative Activity</a:t>
                      </a:r>
                    </a:p>
                  </a:txBody>
                  <a:tcPr/>
                </a:tc>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Whole-class Discussion</a:t>
                      </a:r>
                    </a:p>
                  </a:txBody>
                  <a:tcPr/>
                </a:tc>
              </a:tr>
              <a:tr h="505918">
                <a:tc>
                  <a:txBody>
                    <a:bodyPr/>
                    <a:lstStyle/>
                    <a:p>
                      <a:pPr marL="457200" indent="-457200" algn="l">
                        <a:spcAft>
                          <a:spcPts val="600"/>
                        </a:spcAft>
                        <a:buClrTx/>
                        <a:buFont typeface="Wingdings" pitchFamily="2" charset="2"/>
                        <a:buChar char="§"/>
                      </a:pPr>
                      <a:r>
                        <a:rPr lang="en-US" sz="2400" dirty="0" smtClean="0">
                          <a:solidFill>
                            <a:schemeClr val="bg1">
                              <a:lumMod val="10000"/>
                            </a:schemeClr>
                          </a:solidFill>
                        </a:rPr>
                        <a:t>Feedback Questions</a:t>
                      </a:r>
                    </a:p>
                  </a:txBody>
                  <a:tcPr/>
                </a:tc>
              </a:tr>
              <a:tr h="505918">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solidFill>
                            <a:schemeClr val="bg1">
                              <a:lumMod val="10000"/>
                            </a:schemeClr>
                          </a:solidFill>
                        </a:rPr>
                        <a:t>Post-lesson assessment</a:t>
                      </a:r>
                    </a:p>
                  </a:txBody>
                  <a:tcPr/>
                </a:tc>
              </a:tr>
            </a:tbl>
          </a:graphicData>
        </a:graphic>
      </p:graphicFrame>
      <p:graphicFrame>
        <p:nvGraphicFramePr>
          <p:cNvPr id="4" name="Table 3"/>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 Student Work</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Whole-class Discussion</a:t>
                      </a:r>
                    </a:p>
                  </a:txBody>
                  <a:tcPr/>
                </a:tc>
              </a:tr>
              <a:tr h="508927">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400" dirty="0" smtClean="0">
                          <a:solidFill>
                            <a:schemeClr val="bg1">
                              <a:lumMod val="10000"/>
                            </a:schemeClr>
                          </a:solidFill>
                        </a:rPr>
                        <a:t>How Did You Work</a:t>
                      </a:r>
                    </a:p>
                  </a:txBody>
                  <a:tcPr/>
                </a:tc>
              </a:tr>
            </a:tbl>
          </a:graphicData>
        </a:graphic>
      </p:graphicFrame>
      <p:sp>
        <p:nvSpPr>
          <p:cNvPr id="53292" name="Rectangle 4"/>
          <p:cNvSpPr>
            <a:spLocks noChangeArrowheads="1"/>
          </p:cNvSpPr>
          <p:nvPr/>
        </p:nvSpPr>
        <p:spPr bwMode="auto">
          <a:xfrm>
            <a:off x="4168775" y="3276600"/>
            <a:ext cx="860425" cy="523875"/>
          </a:xfrm>
          <a:prstGeom prst="rect">
            <a:avLst/>
          </a:prstGeom>
          <a:noFill/>
          <a:ln w="9525">
            <a:noFill/>
            <a:miter lim="800000"/>
            <a:headEnd/>
            <a:tailEnd/>
          </a:ln>
        </p:spPr>
        <p:txBody>
          <a:bodyPr wrap="none">
            <a:spAutoFit/>
          </a:bodyPr>
          <a:lstStyle/>
          <a:p>
            <a:r>
              <a:rPr lang="en-US" sz="2800" b="1">
                <a:solidFill>
                  <a:srgbClr val="0D2D5C"/>
                </a:solidFill>
                <a:latin typeface="Calibri" pitchFamily="34" charset="0"/>
              </a:rPr>
              <a:t>VS. </a:t>
            </a:r>
            <a:endParaRPr lang="en-US" sz="2800">
              <a:solidFill>
                <a:srgbClr val="0D2D5C"/>
              </a:solidFill>
              <a:latin typeface="Calibri" pitchFamily="34" charset="0"/>
            </a:endParaRPr>
          </a:p>
        </p:txBody>
      </p:sp>
      <p:graphicFrame>
        <p:nvGraphicFramePr>
          <p:cNvPr id="7" name="Table 6"/>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 Student Work</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Whole-class Discussion</a:t>
                      </a: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9" name="Table 8"/>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Examining Student Work</a:t>
                      </a: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10" name="Table 9"/>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Collaborative Activity</a:t>
                      </a: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11" name="Table 10"/>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Introduction</a:t>
                      </a: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12" name="Table 11"/>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Feedback Questions</a:t>
                      </a: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13" name="Table 12"/>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342900" indent="-342900" algn="l">
                        <a:spcAft>
                          <a:spcPts val="600"/>
                        </a:spcAft>
                        <a:buFont typeface="Wingdings" pitchFamily="2" charset="2"/>
                        <a:buChar char="§"/>
                      </a:pPr>
                      <a:r>
                        <a:rPr lang="en-US" sz="2400" dirty="0" smtClean="0">
                          <a:solidFill>
                            <a:schemeClr val="bg1">
                              <a:lumMod val="10000"/>
                            </a:schemeClr>
                          </a:solidFill>
                        </a:rPr>
                        <a:t>Pre-lesson assessment</a:t>
                      </a: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14" name="Table 13"/>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342900" indent="-342900" algn="l">
                        <a:spcAft>
                          <a:spcPts val="600"/>
                        </a:spcAft>
                        <a:buClrTx/>
                        <a:buFont typeface="Wingdings" pitchFamily="2" charset="2"/>
                        <a:buChar char="§"/>
                      </a:pPr>
                      <a:r>
                        <a:rPr lang="en-US" sz="2400" dirty="0" smtClean="0">
                          <a:solidFill>
                            <a:schemeClr val="bg1">
                              <a:lumMod val="10000"/>
                            </a:schemeClr>
                          </a:solidFill>
                        </a:rPr>
                        <a:t>Framing the lesson</a:t>
                      </a: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graphicFrame>
        <p:nvGraphicFramePr>
          <p:cNvPr id="15" name="Table 14"/>
          <p:cNvGraphicFramePr>
            <a:graphicFrameLocks noGrp="1"/>
          </p:cNvGraphicFramePr>
          <p:nvPr/>
        </p:nvGraphicFramePr>
        <p:xfrm>
          <a:off x="4968875" y="1143000"/>
          <a:ext cx="4023360" cy="4648200"/>
        </p:xfrm>
        <a:graphic>
          <a:graphicData uri="http://schemas.openxmlformats.org/drawingml/2006/table">
            <a:tbl>
              <a:tblPr firstRow="1" bandRow="1">
                <a:tableStyleId>{00A15C55-8517-42AA-B614-E9B94910E393}</a:tableStyleId>
              </a:tblPr>
              <a:tblGrid>
                <a:gridCol w="4023360"/>
              </a:tblGrid>
              <a:tr h="576784">
                <a:tc>
                  <a:txBody>
                    <a:bodyPr/>
                    <a:lstStyle/>
                    <a:p>
                      <a:pPr algn="ctr"/>
                      <a:r>
                        <a:rPr lang="en-US" sz="2800" b="1" u="none" dirty="0" smtClean="0">
                          <a:solidFill>
                            <a:schemeClr val="bg1">
                              <a:lumMod val="10000"/>
                            </a:schemeClr>
                          </a:solidFill>
                        </a:rPr>
                        <a:t>Problem Solving </a:t>
                      </a:r>
                      <a:endParaRPr lang="en-US" sz="2800" b="1" u="none" dirty="0">
                        <a:solidFill>
                          <a:schemeClr val="bg1">
                            <a:lumMod val="10000"/>
                          </a:schemeClr>
                        </a:solidFill>
                      </a:endParaRPr>
                    </a:p>
                  </a:txBody>
                  <a:tcPr/>
                </a:tc>
              </a:tr>
              <a:tr h="508927">
                <a:tc>
                  <a:txBody>
                    <a:bodyPr/>
                    <a:lstStyle/>
                    <a:p>
                      <a:pPr marL="0" indent="0" algn="l">
                        <a:spcAft>
                          <a:spcPts val="600"/>
                        </a:spcAft>
                        <a:buClrTx/>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indent="0" algn="l">
                        <a:spcAft>
                          <a:spcPts val="600"/>
                        </a:spcAft>
                        <a:buFont typeface="Wingdings" pitchFamily="2" charset="2"/>
                        <a:buNone/>
                      </a:pPr>
                      <a:endParaRPr lang="en-US" sz="2400" dirty="0" smtClean="0">
                        <a:solidFill>
                          <a:schemeClr val="bg1">
                            <a:lumMod val="10000"/>
                          </a:schemeClr>
                        </a:solidFill>
                      </a:endParaRPr>
                    </a:p>
                  </a:txBody>
                  <a:tcPr/>
                </a:tc>
              </a:tr>
              <a:tr h="50892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400" dirty="0" smtClean="0">
                        <a:solidFill>
                          <a:schemeClr val="bg1">
                            <a:lumMod val="10000"/>
                          </a:schemeClr>
                        </a:solidFill>
                      </a:endParaRPr>
                    </a:p>
                  </a:txBody>
                  <a:tcPr/>
                </a:tc>
              </a:tr>
            </a:tbl>
          </a:graphicData>
        </a:graphic>
      </p:graphicFrame>
    </p:spTree>
    <p:extLst>
      <p:ext uri="{BB962C8B-B14F-4D97-AF65-F5344CB8AC3E}">
        <p14:creationId xmlns:p14="http://schemas.microsoft.com/office/powerpoint/2010/main" val="2455754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t>Videos of People Enacting Lesson</a:t>
            </a:r>
          </a:p>
        </p:txBody>
      </p:sp>
      <p:sp>
        <p:nvSpPr>
          <p:cNvPr id="64514" name="Content Placeholder 2"/>
          <p:cNvSpPr>
            <a:spLocks noGrp="1"/>
          </p:cNvSpPr>
          <p:nvPr>
            <p:ph sz="half" idx="1"/>
          </p:nvPr>
        </p:nvSpPr>
        <p:spPr/>
        <p:txBody>
          <a:bodyPr/>
          <a:lstStyle/>
          <a:p>
            <a:pPr eaLnBrk="1" hangingPunct="1"/>
            <a:r>
              <a:rPr lang="en-US" smtClean="0"/>
              <a:t>Collaborative Activity</a:t>
            </a:r>
          </a:p>
          <a:p>
            <a:pPr eaLnBrk="1" hangingPunct="1">
              <a:buFont typeface="Arial" charset="0"/>
              <a:buNone/>
            </a:pPr>
            <a:endParaRPr lang="en-US" smtClean="0"/>
          </a:p>
          <a:p>
            <a:pPr eaLnBrk="1" hangingPunct="1">
              <a:buFont typeface="Arial" charset="0"/>
              <a:buNone/>
            </a:pPr>
            <a:r>
              <a:rPr lang="en-US" smtClean="0">
                <a:hlinkClick r:id="rId2"/>
              </a:rPr>
              <a:t>http://vimeo.com/73705804</a:t>
            </a:r>
            <a:endParaRPr lang="en-US" smtClean="0"/>
          </a:p>
        </p:txBody>
      </p:sp>
      <p:sp>
        <p:nvSpPr>
          <p:cNvPr id="64515" name="Content Placeholder 3"/>
          <p:cNvSpPr>
            <a:spLocks noGrp="1"/>
          </p:cNvSpPr>
          <p:nvPr>
            <p:ph sz="half" idx="2"/>
          </p:nvPr>
        </p:nvSpPr>
        <p:spPr/>
        <p:txBody>
          <a:bodyPr/>
          <a:lstStyle/>
          <a:p>
            <a:pPr eaLnBrk="1" hangingPunct="1"/>
            <a:r>
              <a:rPr lang="en-US" smtClean="0"/>
              <a:t>Classroom Discussion</a:t>
            </a:r>
          </a:p>
          <a:p>
            <a:pPr eaLnBrk="1" hangingPunct="1">
              <a:buFont typeface="Arial" charset="0"/>
              <a:buNone/>
            </a:pPr>
            <a:endParaRPr lang="en-US" smtClean="0"/>
          </a:p>
          <a:p>
            <a:pPr eaLnBrk="1" hangingPunct="1">
              <a:buFont typeface="Arial" charset="0"/>
              <a:buNone/>
            </a:pPr>
            <a:r>
              <a:rPr lang="en-US" smtClean="0">
                <a:hlinkClick r:id="rId3"/>
              </a:rPr>
              <a:t>http://vimeo.com/73706010</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6148602"/>
              </p:ext>
            </p:extLst>
          </p:nvPr>
        </p:nvGraphicFramePr>
        <p:xfrm>
          <a:off x="533400" y="3962400"/>
          <a:ext cx="8459788" cy="2217738"/>
        </p:xfrm>
        <a:graphic>
          <a:graphicData uri="http://schemas.openxmlformats.org/drawingml/2006/table">
            <a:tbl>
              <a:tblPr/>
              <a:tblGrid>
                <a:gridCol w="2819400"/>
                <a:gridCol w="2820988"/>
                <a:gridCol w="2819400"/>
              </a:tblGrid>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alibri" pitchFamily="34" charset="0"/>
                          <a:cs typeface="Arial" charset="0"/>
                        </a:rPr>
                        <a:t>Standard Form: </a:t>
                      </a:r>
                    </a:p>
                  </a:txBody>
                  <a:tcP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2"/>
                          </a:solidFill>
                          <a:effectLst/>
                          <a:latin typeface="Calibri" pitchFamily="34" charset="0"/>
                          <a:cs typeface="Arial" charset="0"/>
                        </a:rPr>
                        <a:t>Factored Form: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34" charset="0"/>
                          <a:cs typeface="Arial" charset="0"/>
                          <a:hlinkClick r:id="rId3"/>
                        </a:rPr>
                        <a:t>2 is greater than 4</a:t>
                      </a:r>
                      <a:endParaRPr kumimoji="0" lang="en-US" sz="2400" b="1" i="0" u="none" strike="noStrike" cap="none" normalizeH="0" baseline="0" dirty="0" smtClean="0">
                        <a:ln>
                          <a:noFill/>
                        </a:ln>
                        <a:solidFill>
                          <a:srgbClr val="FFFFFF"/>
                        </a:solidFill>
                        <a:effectLst/>
                        <a:latin typeface="Calibri" pitchFamily="34" charset="0"/>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2"/>
                          </a:solidFill>
                          <a:effectLst/>
                          <a:latin typeface="Calibri" pitchFamily="34" charset="0"/>
                          <a:cs typeface="Arial" charset="0"/>
                        </a:rPr>
                        <a:t>Completed Square Form: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Calibri" pitchFamily="34" charset="0"/>
                          <a:cs typeface="Arial" charset="0"/>
                        </a:rPr>
                        <a:t>y = x</a:t>
                      </a:r>
                      <a:r>
                        <a:rPr kumimoji="0" lang="en-US" sz="2400" b="0" i="0" u="none" strike="noStrike" cap="none" normalizeH="0" baseline="30000" smtClean="0">
                          <a:ln>
                            <a:noFill/>
                          </a:ln>
                          <a:solidFill>
                            <a:schemeClr val="bg2"/>
                          </a:solidFill>
                          <a:effectLst/>
                          <a:latin typeface="Calibri" pitchFamily="34" charset="0"/>
                          <a:cs typeface="Arial" charset="0"/>
                        </a:rPr>
                        <a:t>2</a:t>
                      </a:r>
                      <a:r>
                        <a:rPr kumimoji="0" lang="en-US" sz="2400" b="0" i="0" u="none" strike="noStrike" cap="none" normalizeH="0" baseline="0" smtClean="0">
                          <a:ln>
                            <a:noFill/>
                          </a:ln>
                          <a:solidFill>
                            <a:schemeClr val="bg2"/>
                          </a:solidFill>
                          <a:effectLst/>
                          <a:latin typeface="Calibri" pitchFamily="34" charset="0"/>
                          <a:cs typeface="Arial" charset="0"/>
                        </a:rPr>
                        <a:t> – 10x + 24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itchFamily="34" charset="0"/>
                        <a:cs typeface="Arial" charset="0"/>
                      </a:endParaRPr>
                    </a:p>
                  </a:txBody>
                  <a:tcPr horzOverflow="overflow">
                    <a:lnL>
                      <a:noFill/>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2"/>
                          </a:solidFill>
                          <a:effectLst/>
                          <a:latin typeface="Calibri" pitchFamily="34" charset="0"/>
                          <a:cs typeface="Arial" charset="0"/>
                        </a:rPr>
                        <a:t>y = (x – 4)(x – 6)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itchFamily="34" charset="0"/>
                        <a:cs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Calibri" pitchFamily="34" charset="0"/>
                          <a:cs typeface="Arial" charset="0"/>
                        </a:rPr>
                        <a:t>y = (x – 5)</a:t>
                      </a:r>
                      <a:r>
                        <a:rPr kumimoji="0" lang="en-US" sz="2400" b="0" i="0" u="none" strike="noStrike" cap="none" normalizeH="0" baseline="30000" dirty="0" smtClean="0">
                          <a:ln>
                            <a:noFill/>
                          </a:ln>
                          <a:solidFill>
                            <a:schemeClr val="bg2"/>
                          </a:solidFill>
                          <a:effectLst/>
                          <a:latin typeface="Calibri" pitchFamily="34" charset="0"/>
                          <a:cs typeface="Arial" charset="0"/>
                        </a:rPr>
                        <a:t>2</a:t>
                      </a:r>
                      <a:r>
                        <a:rPr kumimoji="0" lang="en-US" sz="2400" b="0" i="0" u="none" strike="noStrike" cap="none" normalizeH="0" baseline="0" dirty="0" smtClean="0">
                          <a:ln>
                            <a:noFill/>
                          </a:ln>
                          <a:solidFill>
                            <a:schemeClr val="bg2"/>
                          </a:solidFill>
                          <a:effectLst/>
                          <a:latin typeface="Calibri" pitchFamily="34" charset="0"/>
                          <a:cs typeface="Arial" charset="0"/>
                        </a:rPr>
                        <a:t> –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2"/>
                      </a:solidFill>
                      <a:prstDash val="solid"/>
                      <a:round/>
                      <a:headEnd type="none" w="med" len="med"/>
                      <a:tailEnd type="none" w="med" len="med"/>
                    </a:lnL>
                    <a:lnR>
                      <a:noFill/>
                    </a:lnR>
                    <a:lnT>
                      <a:noFill/>
                    </a:lnT>
                    <a:lnB>
                      <a:noFill/>
                    </a:lnB>
                    <a:lnTlToBr>
                      <a:noFill/>
                    </a:lnTlToBr>
                    <a:lnBlToTr>
                      <a:noFill/>
                    </a:lnBlToTr>
                    <a:noFill/>
                  </a:tcPr>
                </a:tc>
              </a:tr>
            </a:tbl>
          </a:graphicData>
        </a:graphic>
      </p:graphicFrame>
      <p:pic>
        <p:nvPicPr>
          <p:cNvPr id="8194" name="Picture 2" descr="http://www.ekaterinawalter.com/wp-content/uploads/2010/04/misconception.jpg"/>
          <p:cNvPicPr>
            <a:picLocks noChangeAspect="1" noChangeArrowheads="1"/>
          </p:cNvPicPr>
          <p:nvPr/>
        </p:nvPicPr>
        <p:blipFill>
          <a:blip r:embed="rId4" cstate="print">
            <a:extLst/>
          </a:blip>
          <a:srcRect/>
          <a:stretch>
            <a:fillRect/>
          </a:stretch>
        </p:blipFill>
        <p:spPr bwMode="auto">
          <a:xfrm rot="21274046">
            <a:off x="457200" y="457200"/>
            <a:ext cx="3810000" cy="3552825"/>
          </a:xfrm>
          <a:prstGeom prst="rect">
            <a:avLst/>
          </a:prstGeom>
          <a:noFill/>
          <a:effectLst>
            <a:outerShdw blurRad="63500" sx="102000" sy="102000" algn="ctr" rotWithShape="0">
              <a:prstClr val="black">
                <a:alpha val="40000"/>
              </a:prstClr>
            </a:outerShdw>
            <a:reflection blurRad="6350" stA="50000" endA="300" endPos="38500" dist="508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z="4000" smtClean="0"/>
              <a:t>Identifying Misconceptions/</a:t>
            </a:r>
            <a:br>
              <a:rPr lang="en-US" sz="4000" smtClean="0"/>
            </a:br>
            <a:r>
              <a:rPr lang="en-US" sz="4000" smtClean="0"/>
              <a:t>Measuring Student Growth</a:t>
            </a:r>
          </a:p>
        </p:txBody>
      </p:sp>
      <p:sp>
        <p:nvSpPr>
          <p:cNvPr id="67586" name="Content Placeholder 2"/>
          <p:cNvSpPr>
            <a:spLocks noGrp="1"/>
          </p:cNvSpPr>
          <p:nvPr>
            <p:ph idx="1"/>
          </p:nvPr>
        </p:nvSpPr>
        <p:spPr>
          <a:xfrm>
            <a:off x="457200" y="1981200"/>
            <a:ext cx="8229600" cy="4525963"/>
          </a:xfrm>
        </p:spPr>
        <p:txBody>
          <a:bodyPr/>
          <a:lstStyle/>
          <a:p>
            <a:pPr marL="514350" indent="-514350" eaLnBrk="1" hangingPunct="1">
              <a:buFont typeface="Arial" charset="0"/>
              <a:buAutoNum type="arabicParenR"/>
            </a:pPr>
            <a:r>
              <a:rPr lang="en-US" smtClean="0"/>
              <a:t>Identify student misconceptions on pre-assessment</a:t>
            </a:r>
          </a:p>
          <a:p>
            <a:pPr marL="514350" indent="-514350" eaLnBrk="1" hangingPunct="1">
              <a:buFont typeface="Arial" charset="0"/>
              <a:buAutoNum type="arabicParenR"/>
            </a:pPr>
            <a:r>
              <a:rPr lang="en-US" smtClean="0"/>
              <a:t>Enter misconceptions on spreadsheet to measure growth</a:t>
            </a:r>
          </a:p>
          <a:p>
            <a:pPr marL="514350" indent="-514350" eaLnBrk="1" hangingPunct="1">
              <a:buFont typeface="Arial" charset="0"/>
              <a:buNone/>
            </a:pPr>
            <a:endParaRPr lang="en-US" sz="2000" smtClean="0"/>
          </a:p>
          <a:p>
            <a:pPr marL="514350" indent="-514350" algn="ctr" eaLnBrk="1" hangingPunct="1">
              <a:buFont typeface="Arial" charset="0"/>
              <a:buNone/>
            </a:pPr>
            <a:r>
              <a:rPr lang="en-US" smtClean="0"/>
              <a:t>Will post it on my website</a:t>
            </a:r>
          </a:p>
          <a:p>
            <a:pPr marL="514350" indent="-514350" algn="ctr" eaLnBrk="1" hangingPunct="1">
              <a:buFont typeface="Arial" charset="0"/>
              <a:buNone/>
            </a:pPr>
            <a:r>
              <a:rPr lang="en-US" smtClean="0"/>
              <a:t>Click on MDC Data Sheet</a:t>
            </a:r>
          </a:p>
          <a:p>
            <a:pPr marL="514350" indent="-514350" algn="ctr" eaLnBrk="1" hangingPunct="1">
              <a:buFont typeface="Arial" charset="0"/>
              <a:buNone/>
            </a:pPr>
            <a:r>
              <a:rPr lang="en-US" smtClean="0"/>
              <a:t>Example Data Chart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3" y="304800"/>
            <a:ext cx="8686800" cy="762000"/>
          </a:xfrm>
        </p:spPr>
        <p:txBody>
          <a:bodyPr rtlCol="0">
            <a:noAutofit/>
          </a:bodyPr>
          <a:lstStyle/>
          <a:p>
            <a:pPr eaLnBrk="1" fontAlgn="auto" hangingPunct="1">
              <a:spcAft>
                <a:spcPts val="0"/>
              </a:spcAft>
              <a:defRPr/>
            </a:pPr>
            <a:r>
              <a:rPr lang="en-US" dirty="0" smtClean="0">
                <a:effectLst>
                  <a:outerShdw blurRad="38100" dist="38100" dir="2700000" algn="tl">
                    <a:srgbClr val="000000">
                      <a:alpha val="43137"/>
                    </a:srgbClr>
                  </a:outerShdw>
                </a:effectLst>
                <a:latin typeface="Rockwell" pitchFamily="18" charset="0"/>
              </a:rPr>
              <a:t>Effective Feedback </a:t>
            </a:r>
            <a:endParaRPr lang="en-US" sz="2800" dirty="0">
              <a:effectLst>
                <a:outerShdw blurRad="38100" dist="38100" dir="2700000" algn="tl">
                  <a:srgbClr val="000000">
                    <a:alpha val="43137"/>
                  </a:srgbClr>
                </a:outerShdw>
              </a:effectLst>
              <a:latin typeface="Rockwell" pitchFamily="18" charset="0"/>
            </a:endParaRPr>
          </a:p>
        </p:txBody>
      </p:sp>
      <p:sp>
        <p:nvSpPr>
          <p:cNvPr id="3" name="Rectangle 2"/>
          <p:cNvSpPr/>
          <p:nvPr/>
        </p:nvSpPr>
        <p:spPr>
          <a:xfrm>
            <a:off x="0" y="5842000"/>
            <a:ext cx="9144000" cy="274638"/>
          </a:xfrm>
          <a:prstGeom prst="rect">
            <a:avLst/>
          </a:prstGeom>
          <a:solidFill>
            <a:srgbClr val="4043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p:nvSpPr>
        <p:spPr>
          <a:xfrm>
            <a:off x="0" y="5973763"/>
            <a:ext cx="9144000" cy="274637"/>
          </a:xfrm>
          <a:prstGeom prst="rect">
            <a:avLst/>
          </a:prstGeom>
          <a:solidFill>
            <a:srgbClr val="00569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8612" name="Slide Number Placeholder 4"/>
          <p:cNvSpPr>
            <a:spLocks noGrp="1"/>
          </p:cNvSpPr>
          <p:nvPr>
            <p:ph type="sldNum" sz="quarter" idx="12"/>
          </p:nvPr>
        </p:nvSpPr>
        <p:spPr bwMode="auto">
          <a:xfrm>
            <a:off x="228600" y="6523038"/>
            <a:ext cx="558800" cy="206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D0E6A05-445C-402D-97D7-AA8223AB0607}" type="slidenum">
              <a:rPr lang="en-US">
                <a:solidFill>
                  <a:srgbClr val="404345"/>
                </a:solidFill>
                <a:cs typeface="Arial" charset="0"/>
              </a:rPr>
              <a:pPr fontAlgn="base">
                <a:spcBef>
                  <a:spcPct val="0"/>
                </a:spcBef>
                <a:spcAft>
                  <a:spcPct val="0"/>
                </a:spcAft>
                <a:defRPr/>
              </a:pPr>
              <a:t>35</a:t>
            </a:fld>
            <a:endParaRPr lang="en-US">
              <a:solidFill>
                <a:srgbClr val="404345"/>
              </a:solidFill>
              <a:cs typeface="Arial" charset="0"/>
            </a:endParaRPr>
          </a:p>
        </p:txBody>
      </p:sp>
      <p:pic>
        <p:nvPicPr>
          <p:cNvPr id="68613" name="Picture 6"/>
          <p:cNvPicPr>
            <a:picLocks noChangeAspect="1"/>
          </p:cNvPicPr>
          <p:nvPr/>
        </p:nvPicPr>
        <p:blipFill>
          <a:blip r:embed="rId3" cstate="print"/>
          <a:srcRect/>
          <a:stretch>
            <a:fillRect/>
          </a:stretch>
        </p:blipFill>
        <p:spPr bwMode="auto">
          <a:xfrm>
            <a:off x="7315200" y="6315075"/>
            <a:ext cx="1752600" cy="482600"/>
          </a:xfrm>
          <a:prstGeom prst="rect">
            <a:avLst/>
          </a:prstGeom>
          <a:noFill/>
          <a:ln w="9525">
            <a:noFill/>
            <a:miter lim="800000"/>
            <a:headEnd/>
            <a:tailEnd/>
          </a:ln>
        </p:spPr>
      </p:pic>
      <p:sp>
        <p:nvSpPr>
          <p:cNvPr id="6" name="TextBox 5"/>
          <p:cNvSpPr txBox="1"/>
          <p:nvPr/>
        </p:nvSpPr>
        <p:spPr>
          <a:xfrm>
            <a:off x="228600" y="1295400"/>
            <a:ext cx="8686800" cy="4586288"/>
          </a:xfrm>
          <a:prstGeom prst="rect">
            <a:avLst/>
          </a:prstGeom>
          <a:noFill/>
        </p:spPr>
        <p:txBody>
          <a:bodyPr>
            <a:spAutoFit/>
          </a:bodyPr>
          <a:lstStyle/>
          <a:p>
            <a:pPr marL="514350" indent="-514350" fontAlgn="auto">
              <a:spcBef>
                <a:spcPts val="0"/>
              </a:spcBef>
              <a:spcAft>
                <a:spcPts val="0"/>
              </a:spcAft>
              <a:buFont typeface="+mj-lt"/>
              <a:buAutoNum type="arabicPeriod"/>
              <a:defRPr/>
            </a:pPr>
            <a:r>
              <a:rPr lang="en-US" sz="2400" b="1" dirty="0">
                <a:solidFill>
                  <a:schemeClr val="bg1">
                    <a:lumMod val="10000"/>
                  </a:schemeClr>
                </a:solidFill>
                <a:latin typeface="+mj-lt"/>
                <a:cs typeface="+mn-cs"/>
              </a:rPr>
              <a:t>Goal referenced </a:t>
            </a:r>
          </a:p>
          <a:p>
            <a:pPr marL="971550" lvl="1" indent="-514350" fontAlgn="auto">
              <a:spcBef>
                <a:spcPts val="0"/>
              </a:spcBef>
              <a:spcAft>
                <a:spcPts val="0"/>
              </a:spcAft>
              <a:buFont typeface="+mj-lt"/>
              <a:buAutoNum type="alphaLcParenR"/>
              <a:defRPr/>
            </a:pPr>
            <a:r>
              <a:rPr lang="en-US" sz="2000" dirty="0">
                <a:solidFill>
                  <a:schemeClr val="bg1">
                    <a:lumMod val="10000"/>
                  </a:schemeClr>
                </a:solidFill>
                <a:latin typeface="+mj-lt"/>
                <a:cs typeface="+mn-cs"/>
              </a:rPr>
              <a:t>Does the feedback cause students to think more deeply about the key math?</a:t>
            </a:r>
          </a:p>
          <a:p>
            <a:pPr marL="971550" lvl="1" indent="-514350" fontAlgn="auto">
              <a:spcBef>
                <a:spcPts val="0"/>
              </a:spcBef>
              <a:spcAft>
                <a:spcPts val="0"/>
              </a:spcAft>
              <a:buFont typeface="+mj-lt"/>
              <a:buAutoNum type="alphaLcParenR"/>
              <a:defRPr/>
            </a:pPr>
            <a:r>
              <a:rPr lang="en-US" sz="2000" dirty="0">
                <a:solidFill>
                  <a:schemeClr val="bg1">
                    <a:lumMod val="10000"/>
                  </a:schemeClr>
                </a:solidFill>
                <a:latin typeface="+mj-lt"/>
                <a:cs typeface="+mn-cs"/>
              </a:rPr>
              <a:t>Does the feedback solve an issue that arises out of the student work?</a:t>
            </a:r>
          </a:p>
          <a:p>
            <a:pPr lvl="1" fontAlgn="auto">
              <a:spcBef>
                <a:spcPts val="0"/>
              </a:spcBef>
              <a:spcAft>
                <a:spcPts val="0"/>
              </a:spcAft>
              <a:defRPr/>
            </a:pPr>
            <a:endParaRPr lang="en-US" dirty="0">
              <a:solidFill>
                <a:schemeClr val="bg1">
                  <a:lumMod val="10000"/>
                </a:schemeClr>
              </a:solidFill>
              <a:latin typeface="+mj-lt"/>
              <a:cs typeface="+mn-cs"/>
            </a:endParaRPr>
          </a:p>
          <a:p>
            <a:pPr marL="514350" indent="-514350" fontAlgn="auto">
              <a:spcBef>
                <a:spcPts val="0"/>
              </a:spcBef>
              <a:spcAft>
                <a:spcPts val="0"/>
              </a:spcAft>
              <a:buFont typeface="+mj-lt"/>
              <a:buAutoNum type="arabicPeriod"/>
              <a:defRPr/>
            </a:pPr>
            <a:r>
              <a:rPr lang="en-US" sz="2400" b="1" dirty="0">
                <a:solidFill>
                  <a:schemeClr val="bg1">
                    <a:lumMod val="10000"/>
                  </a:schemeClr>
                </a:solidFill>
                <a:latin typeface="+mj-lt"/>
                <a:cs typeface="+mn-cs"/>
              </a:rPr>
              <a:t>Actionable </a:t>
            </a:r>
            <a:endParaRPr lang="en-US" sz="2800" b="1" dirty="0">
              <a:solidFill>
                <a:schemeClr val="bg1">
                  <a:lumMod val="10000"/>
                </a:schemeClr>
              </a:solidFill>
              <a:latin typeface="+mj-lt"/>
              <a:cs typeface="+mn-cs"/>
            </a:endParaRPr>
          </a:p>
          <a:p>
            <a:pPr marL="914400" lvl="1" indent="-457200" fontAlgn="auto">
              <a:spcBef>
                <a:spcPts val="0"/>
              </a:spcBef>
              <a:spcAft>
                <a:spcPts val="0"/>
              </a:spcAft>
              <a:buFont typeface="+mj-lt"/>
              <a:buAutoNum type="alphaLcParenR"/>
              <a:defRPr/>
            </a:pPr>
            <a:r>
              <a:rPr lang="en-US" sz="2000" dirty="0">
                <a:solidFill>
                  <a:schemeClr val="bg1">
                    <a:lumMod val="10000"/>
                  </a:schemeClr>
                </a:solidFill>
                <a:latin typeface="+mj-lt"/>
                <a:cs typeface="+mn-cs"/>
              </a:rPr>
              <a:t>Can the student answer the feedback question with more than a Yes or No?</a:t>
            </a:r>
          </a:p>
          <a:p>
            <a:pPr lvl="1" fontAlgn="auto">
              <a:spcBef>
                <a:spcPts val="0"/>
              </a:spcBef>
              <a:spcAft>
                <a:spcPts val="0"/>
              </a:spcAft>
              <a:defRPr/>
            </a:pPr>
            <a:endParaRPr lang="en-US" dirty="0">
              <a:solidFill>
                <a:schemeClr val="bg1">
                  <a:lumMod val="10000"/>
                </a:schemeClr>
              </a:solidFill>
              <a:latin typeface="+mj-lt"/>
              <a:cs typeface="+mn-cs"/>
            </a:endParaRPr>
          </a:p>
          <a:p>
            <a:pPr marL="514350" indent="-514350" fontAlgn="auto">
              <a:spcBef>
                <a:spcPts val="0"/>
              </a:spcBef>
              <a:spcAft>
                <a:spcPts val="0"/>
              </a:spcAft>
              <a:buFont typeface="+mj-lt"/>
              <a:buAutoNum type="arabicPeriod"/>
              <a:defRPr/>
            </a:pPr>
            <a:r>
              <a:rPr lang="en-US" sz="2400" b="1" dirty="0">
                <a:solidFill>
                  <a:schemeClr val="bg1">
                    <a:lumMod val="10000"/>
                  </a:schemeClr>
                </a:solidFill>
                <a:latin typeface="+mj-lt"/>
                <a:cs typeface="+mn-cs"/>
              </a:rPr>
              <a:t>User friendly </a:t>
            </a:r>
          </a:p>
          <a:p>
            <a:pPr marL="971550" lvl="1" indent="-514350" fontAlgn="auto">
              <a:spcBef>
                <a:spcPts val="0"/>
              </a:spcBef>
              <a:spcAft>
                <a:spcPts val="0"/>
              </a:spcAft>
              <a:buFont typeface="+mj-lt"/>
              <a:buAutoNum type="alphaLcParenR"/>
              <a:defRPr/>
            </a:pPr>
            <a:r>
              <a:rPr lang="en-US" sz="2000" dirty="0">
                <a:solidFill>
                  <a:schemeClr val="bg1">
                    <a:lumMod val="10000"/>
                  </a:schemeClr>
                </a:solidFill>
                <a:latin typeface="+mj-lt"/>
                <a:cs typeface="+mn-cs"/>
              </a:rPr>
              <a:t>Does the feedback evidence a genuine interest in understanding more fully the student work?</a:t>
            </a:r>
          </a:p>
          <a:p>
            <a:pPr fontAlgn="auto">
              <a:spcBef>
                <a:spcPts val="0"/>
              </a:spcBef>
              <a:spcAft>
                <a:spcPts val="0"/>
              </a:spcAft>
              <a:defRPr/>
            </a:pPr>
            <a:endParaRPr lang="en-US" sz="2400" dirty="0">
              <a:solidFill>
                <a:schemeClr val="bg1">
                  <a:lumMod val="10000"/>
                </a:schemeClr>
              </a:solidFill>
              <a:latin typeface="+mn-lt"/>
              <a:cs typeface="+mn-cs"/>
            </a:endParaRPr>
          </a:p>
        </p:txBody>
      </p:sp>
      <p:sp>
        <p:nvSpPr>
          <p:cNvPr id="68615" name="TextBox 9"/>
          <p:cNvSpPr txBox="1">
            <a:spLocks noChangeArrowheads="1"/>
          </p:cNvSpPr>
          <p:nvPr/>
        </p:nvSpPr>
        <p:spPr bwMode="auto">
          <a:xfrm>
            <a:off x="5775325" y="5287963"/>
            <a:ext cx="2674938" cy="461962"/>
          </a:xfrm>
          <a:prstGeom prst="rect">
            <a:avLst/>
          </a:prstGeom>
          <a:noFill/>
          <a:ln w="9525">
            <a:noFill/>
            <a:miter lim="800000"/>
            <a:headEnd/>
            <a:tailEnd/>
          </a:ln>
        </p:spPr>
        <p:txBody>
          <a:bodyPr wrap="none">
            <a:spAutoFit/>
          </a:bodyPr>
          <a:lstStyle/>
          <a:p>
            <a:r>
              <a:rPr lang="en-US" sz="1200">
                <a:solidFill>
                  <a:srgbClr val="0D2D5C"/>
                </a:solidFill>
                <a:latin typeface="Calibri" pitchFamily="34" charset="0"/>
              </a:rPr>
              <a:t>Grant Wiggens (2012)</a:t>
            </a:r>
          </a:p>
          <a:p>
            <a:r>
              <a:rPr lang="en-US" sz="1200">
                <a:solidFill>
                  <a:srgbClr val="0D2D5C"/>
                </a:solidFill>
                <a:latin typeface="Calibri" pitchFamily="34" charset="0"/>
              </a:rPr>
              <a:t>Ann Shannon and Associates (2013)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p:cTn id="3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6">
                                            <p:txEl>
                                              <p:pRg st="7" end="7"/>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p:cTn id="41"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z="5000" smtClean="0"/>
              <a:t/>
            </a:r>
            <a:br>
              <a:rPr lang="en-US" sz="5000" smtClean="0"/>
            </a:br>
            <a:r>
              <a:rPr lang="en-US" sz="5000" smtClean="0"/>
              <a:t>Criteria for Feedback</a:t>
            </a:r>
            <a:br>
              <a:rPr lang="en-US" sz="5000" smtClean="0"/>
            </a:br>
            <a:endParaRPr lang="en-US" sz="5000" smtClean="0"/>
          </a:p>
        </p:txBody>
      </p:sp>
      <p:sp>
        <p:nvSpPr>
          <p:cNvPr id="70658" name="Content Placeholder 2"/>
          <p:cNvSpPr>
            <a:spLocks noGrp="1"/>
          </p:cNvSpPr>
          <p:nvPr>
            <p:ph idx="1"/>
          </p:nvPr>
        </p:nvSpPr>
        <p:spPr/>
        <p:txBody>
          <a:bodyPr/>
          <a:lstStyle/>
          <a:p>
            <a:pPr marL="288925" indent="-288925" eaLnBrk="1" hangingPunct="1">
              <a:lnSpc>
                <a:spcPct val="80000"/>
              </a:lnSpc>
              <a:buFont typeface="Arial" charset="0"/>
              <a:buNone/>
            </a:pPr>
            <a:r>
              <a:rPr lang="en-US" sz="3000" smtClean="0"/>
              <a:t>• The feedback is designed to solve an issue that arises out of the student work</a:t>
            </a:r>
          </a:p>
          <a:p>
            <a:pPr marL="288925" indent="-288925" eaLnBrk="1" hangingPunct="1">
              <a:lnSpc>
                <a:spcPct val="80000"/>
              </a:lnSpc>
              <a:buFont typeface="Arial" charset="0"/>
              <a:buNone/>
            </a:pPr>
            <a:r>
              <a:rPr lang="en-US" sz="3000" smtClean="0"/>
              <a:t>• The	feedback is designed to cause students to think more deeply about the mathematics</a:t>
            </a:r>
          </a:p>
          <a:p>
            <a:pPr marL="288925" indent="-288925" eaLnBrk="1" hangingPunct="1">
              <a:lnSpc>
                <a:spcPct val="80000"/>
              </a:lnSpc>
              <a:buFont typeface="Arial" charset="0"/>
              <a:buNone/>
            </a:pPr>
            <a:r>
              <a:rPr lang="en-US" sz="3000" smtClean="0"/>
              <a:t>• The feedback question can be answered in writing by an adult</a:t>
            </a:r>
          </a:p>
          <a:p>
            <a:pPr marL="288925" indent="-288925" eaLnBrk="1" hangingPunct="1">
              <a:lnSpc>
                <a:spcPct val="80000"/>
              </a:lnSpc>
              <a:buFont typeface="Arial" charset="0"/>
              <a:buNone/>
            </a:pPr>
            <a:r>
              <a:rPr lang="en-US" sz="3000" smtClean="0"/>
              <a:t>• The	feedback question does not require a Yes or No answer</a:t>
            </a:r>
          </a:p>
          <a:p>
            <a:pPr marL="288925" indent="-288925" eaLnBrk="1" hangingPunct="1">
              <a:lnSpc>
                <a:spcPct val="80000"/>
              </a:lnSpc>
              <a:buFont typeface="Arial" charset="0"/>
              <a:buNone/>
            </a:pPr>
            <a:r>
              <a:rPr lang="en-US" sz="3000" smtClean="0"/>
              <a:t>• The	feedback evidences a genuine interest in understanding more fully the student work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304800"/>
            <a:ext cx="8229600" cy="1143000"/>
          </a:xfrm>
        </p:spPr>
        <p:txBody>
          <a:bodyPr/>
          <a:lstStyle/>
          <a:p>
            <a:pPr eaLnBrk="1" hangingPunct="1"/>
            <a:r>
              <a:rPr lang="en-US" altLang="en-US" sz="4000" smtClean="0"/>
              <a:t>Thinking about why we ask questions</a:t>
            </a:r>
          </a:p>
        </p:txBody>
      </p:sp>
      <p:sp>
        <p:nvSpPr>
          <p:cNvPr id="71682" name="Content Placeholder 2"/>
          <p:cNvSpPr>
            <a:spLocks noGrp="1"/>
          </p:cNvSpPr>
          <p:nvPr>
            <p:ph idx="1"/>
          </p:nvPr>
        </p:nvSpPr>
        <p:spPr/>
        <p:txBody>
          <a:bodyPr/>
          <a:lstStyle/>
          <a:p>
            <a:pPr eaLnBrk="1" hangingPunct="1"/>
            <a:r>
              <a:rPr lang="en-US" altLang="en-US" sz="3000" smtClean="0"/>
              <a:t>What different types of questions are there?</a:t>
            </a:r>
          </a:p>
          <a:p>
            <a:pPr eaLnBrk="1" hangingPunct="1"/>
            <a:r>
              <a:rPr lang="en-US" altLang="en-US" sz="3000" smtClean="0"/>
              <a:t>What different functions do your questions serve?</a:t>
            </a:r>
          </a:p>
          <a:p>
            <a:pPr eaLnBrk="1" hangingPunct="1"/>
            <a:r>
              <a:rPr lang="en-US" altLang="en-US" sz="3000" smtClean="0"/>
              <a:t>What types of questions do you use most frequently?</a:t>
            </a:r>
          </a:p>
          <a:p>
            <a:pPr eaLnBrk="1" hangingPunct="1"/>
            <a:r>
              <a:rPr lang="en-US" altLang="en-US" sz="3000" smtClean="0"/>
              <a:t>What common mistakes do you make when asking questions?</a:t>
            </a:r>
          </a:p>
          <a:p>
            <a:pPr eaLnBrk="1" hangingPunct="1"/>
            <a:r>
              <a:rPr lang="en-US" altLang="en-US" sz="3000" smtClean="0"/>
              <a:t>What are the unintended effects of each of these mistakes?</a:t>
            </a:r>
          </a:p>
        </p:txBody>
      </p:sp>
      <p:sp>
        <p:nvSpPr>
          <p:cNvPr id="2" name="Footer Placeholder 1"/>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altLang="en-US" sz="4000" smtClean="0"/>
              <a:t>What types of questions develop thinking and reasoning?</a:t>
            </a:r>
          </a:p>
        </p:txBody>
      </p:sp>
      <p:sp>
        <p:nvSpPr>
          <p:cNvPr id="72706" name="Content Placeholder 2"/>
          <p:cNvSpPr>
            <a:spLocks noGrp="1"/>
          </p:cNvSpPr>
          <p:nvPr>
            <p:ph idx="1"/>
          </p:nvPr>
        </p:nvSpPr>
        <p:spPr>
          <a:xfrm>
            <a:off x="304800" y="2667000"/>
            <a:ext cx="8229600" cy="4525963"/>
          </a:xfrm>
        </p:spPr>
        <p:txBody>
          <a:bodyPr/>
          <a:lstStyle/>
          <a:p>
            <a:pPr eaLnBrk="1" hangingPunct="1"/>
            <a:r>
              <a:rPr lang="en-US" altLang="en-US" sz="3000" smtClean="0"/>
              <a:t>What types of questions promote thinking and reasoning?</a:t>
            </a:r>
          </a:p>
          <a:p>
            <a:pPr eaLnBrk="1" hangingPunct="1"/>
            <a:r>
              <a:rPr lang="en-US" altLang="en-US" sz="3000" smtClean="0"/>
              <a:t>Give some examples that you have recently used.</a:t>
            </a:r>
          </a:p>
          <a:p>
            <a:pPr eaLnBrk="1" hangingPunct="1"/>
            <a:r>
              <a:rPr lang="en-US" altLang="en-US" sz="3000" smtClean="0"/>
              <a:t>Reflect on the implications of these ideas for your own practice.</a:t>
            </a:r>
          </a:p>
        </p:txBody>
      </p:sp>
      <p:sp>
        <p:nvSpPr>
          <p:cNvPr id="2" name="Footer Placeholder 1"/>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altLang="en-US" sz="4000" smtClean="0"/>
              <a:t>Effective Questioning</a:t>
            </a:r>
            <a:r>
              <a:rPr lang="en-US" altLang="en-US" smtClean="0"/>
              <a:t>	</a:t>
            </a:r>
          </a:p>
        </p:txBody>
      </p:sp>
      <p:sp>
        <p:nvSpPr>
          <p:cNvPr id="73730" name="Content Placeholder 2"/>
          <p:cNvSpPr>
            <a:spLocks noGrp="1"/>
          </p:cNvSpPr>
          <p:nvPr>
            <p:ph idx="1"/>
          </p:nvPr>
        </p:nvSpPr>
        <p:spPr>
          <a:xfrm>
            <a:off x="457200" y="1600200"/>
            <a:ext cx="8458200" cy="4525963"/>
          </a:xfrm>
        </p:spPr>
        <p:txBody>
          <a:bodyPr/>
          <a:lstStyle/>
          <a:p>
            <a:pPr eaLnBrk="1" hangingPunct="1"/>
            <a:r>
              <a:rPr lang="en-US" altLang="en-US" smtClean="0"/>
              <a:t>The teacher plans questions that encourage thinking and reasoning</a:t>
            </a:r>
          </a:p>
          <a:p>
            <a:pPr eaLnBrk="1" hangingPunct="1"/>
            <a:r>
              <a:rPr lang="en-US" altLang="en-US" smtClean="0"/>
              <a:t>Everyone is included</a:t>
            </a:r>
          </a:p>
          <a:p>
            <a:pPr eaLnBrk="1" hangingPunct="1"/>
            <a:r>
              <a:rPr lang="en-US" altLang="en-US" smtClean="0"/>
              <a:t>Students are given time to think</a:t>
            </a:r>
          </a:p>
          <a:p>
            <a:pPr eaLnBrk="1" hangingPunct="1"/>
            <a:r>
              <a:rPr lang="en-US" altLang="en-US" smtClean="0"/>
              <a:t>The teacher avoids judging students’ response.</a:t>
            </a:r>
          </a:p>
          <a:p>
            <a:pPr eaLnBrk="1" hangingPunct="1"/>
            <a:r>
              <a:rPr lang="en-US" altLang="en-US" smtClean="0"/>
              <a:t>Students’ responses are followed up in ways that encourage deeper thinking.</a:t>
            </a:r>
          </a:p>
          <a:p>
            <a:pPr eaLnBrk="1" hangingPunct="1"/>
            <a:endParaRPr lang="en-US" altLang="en-US" smtClean="0"/>
          </a:p>
          <a:p>
            <a:pPr eaLnBrk="1" hangingPunct="1"/>
            <a:endParaRPr lang="en-US" altLang="en-US" smtClean="0"/>
          </a:p>
        </p:txBody>
      </p:sp>
      <p:sp>
        <p:nvSpPr>
          <p:cNvPr id="2" name="Footer Placeholder 1"/>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57200"/>
            <a:ext cx="7772400" cy="1143000"/>
          </a:xfrm>
        </p:spPr>
        <p:txBody>
          <a:bodyPr rtlCol="0">
            <a:normAutofit/>
          </a:bodyPr>
          <a:lstStyle/>
          <a:p>
            <a:pPr eaLnBrk="1" fontAlgn="auto" hangingPunct="1">
              <a:spcAft>
                <a:spcPts val="0"/>
              </a:spcAft>
              <a:defRPr/>
            </a:pPr>
            <a:r>
              <a:rPr lang="en-US" altLang="en-US" b="1" smtClean="0">
                <a:effectLst>
                  <a:outerShdw blurRad="38100" dist="38100" dir="2700000" algn="tl">
                    <a:srgbClr val="000000"/>
                  </a:outerShdw>
                </a:effectLst>
              </a:rPr>
              <a:t>THE MDC LESSON</a:t>
            </a:r>
          </a:p>
        </p:txBody>
      </p:sp>
      <p:sp>
        <p:nvSpPr>
          <p:cNvPr id="8" name="Right Arrow 7"/>
          <p:cNvSpPr/>
          <p:nvPr/>
        </p:nvSpPr>
        <p:spPr>
          <a:xfrm>
            <a:off x="6350" y="1963738"/>
            <a:ext cx="1357313" cy="2058987"/>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1371600" y="1981200"/>
            <a:ext cx="32766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7239000" y="1981200"/>
            <a:ext cx="1905000"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5" name="TextBox 10"/>
          <p:cNvSpPr txBox="1">
            <a:spLocks noChangeArrowheads="1"/>
          </p:cNvSpPr>
          <p:nvPr/>
        </p:nvSpPr>
        <p:spPr bwMode="auto">
          <a:xfrm>
            <a:off x="26988" y="2608263"/>
            <a:ext cx="1135062" cy="831850"/>
          </a:xfrm>
          <a:prstGeom prst="rect">
            <a:avLst/>
          </a:prstGeom>
          <a:noFill/>
          <a:ln w="9525">
            <a:noFill/>
            <a:miter lim="800000"/>
            <a:headEnd/>
            <a:tailEnd/>
          </a:ln>
        </p:spPr>
        <p:txBody>
          <a:bodyPr>
            <a:spAutoFit/>
          </a:bodyPr>
          <a:lstStyle/>
          <a:p>
            <a:pPr algn="ctr"/>
            <a:r>
              <a:rPr lang="en-US" altLang="en-US" sz="2400" b="1">
                <a:solidFill>
                  <a:srgbClr val="000000"/>
                </a:solidFill>
                <a:latin typeface="Calibri" pitchFamily="34" charset="0"/>
              </a:rPr>
              <a:t>Intro/</a:t>
            </a:r>
          </a:p>
          <a:p>
            <a:pPr algn="ctr"/>
            <a:r>
              <a:rPr lang="en-US" altLang="en-US" sz="2400" b="1">
                <a:solidFill>
                  <a:srgbClr val="000000"/>
                </a:solidFill>
                <a:latin typeface="Calibri" pitchFamily="34" charset="0"/>
              </a:rPr>
              <a:t>Hook</a:t>
            </a:r>
          </a:p>
        </p:txBody>
      </p:sp>
      <p:sp>
        <p:nvSpPr>
          <p:cNvPr id="20486" name="TextBox 11"/>
          <p:cNvSpPr txBox="1">
            <a:spLocks noChangeArrowheads="1"/>
          </p:cNvSpPr>
          <p:nvPr/>
        </p:nvSpPr>
        <p:spPr bwMode="auto">
          <a:xfrm>
            <a:off x="1295400" y="2590800"/>
            <a:ext cx="3124200" cy="822325"/>
          </a:xfrm>
          <a:prstGeom prst="rect">
            <a:avLst/>
          </a:prstGeom>
          <a:noFill/>
          <a:ln w="9525">
            <a:noFill/>
            <a:miter lim="800000"/>
            <a:headEnd/>
            <a:tailEnd/>
          </a:ln>
        </p:spPr>
        <p:txBody>
          <a:bodyPr>
            <a:spAutoFit/>
          </a:bodyPr>
          <a:lstStyle/>
          <a:p>
            <a:pPr algn="ctr"/>
            <a:r>
              <a:rPr lang="en-US" altLang="en-US" sz="2400" b="1">
                <a:solidFill>
                  <a:srgbClr val="000000"/>
                </a:solidFill>
                <a:latin typeface="Calibri" pitchFamily="34" charset="0"/>
              </a:rPr>
              <a:t>Traditional Content Delivery</a:t>
            </a:r>
          </a:p>
        </p:txBody>
      </p:sp>
      <p:sp>
        <p:nvSpPr>
          <p:cNvPr id="20487" name="TextBox 12"/>
          <p:cNvSpPr txBox="1">
            <a:spLocks noChangeArrowheads="1"/>
          </p:cNvSpPr>
          <p:nvPr/>
        </p:nvSpPr>
        <p:spPr bwMode="auto">
          <a:xfrm>
            <a:off x="7086600" y="2743200"/>
            <a:ext cx="2057400" cy="457200"/>
          </a:xfrm>
          <a:prstGeom prst="rect">
            <a:avLst/>
          </a:prstGeom>
          <a:noFill/>
          <a:ln w="9525">
            <a:noFill/>
            <a:miter lim="800000"/>
            <a:headEnd/>
            <a:tailEnd/>
          </a:ln>
        </p:spPr>
        <p:txBody>
          <a:bodyPr>
            <a:spAutoFit/>
          </a:bodyPr>
          <a:lstStyle/>
          <a:p>
            <a:pPr algn="ctr"/>
            <a:r>
              <a:rPr lang="en-US" altLang="en-US" sz="2400" b="1">
                <a:solidFill>
                  <a:srgbClr val="000000"/>
                </a:solidFill>
                <a:latin typeface="Calibri" pitchFamily="34" charset="0"/>
              </a:rPr>
              <a:t>Assessment</a:t>
            </a:r>
          </a:p>
        </p:txBody>
      </p:sp>
      <p:sp>
        <p:nvSpPr>
          <p:cNvPr id="14" name="Right Arrow 13"/>
          <p:cNvSpPr/>
          <p:nvPr/>
        </p:nvSpPr>
        <p:spPr>
          <a:xfrm>
            <a:off x="4637216" y="2000797"/>
            <a:ext cx="1357518" cy="2059632"/>
          </a:xfrm>
          <a:prstGeom prst="rightArrow">
            <a:avLst/>
          </a:prstGeom>
          <a:solidFill>
            <a:srgbClr val="3BD1E5"/>
          </a:solidFill>
          <a:ln>
            <a:solidFill>
              <a:schemeClr val="tx1"/>
            </a:solidFill>
          </a:ln>
          <a:effectLst>
            <a:glow rad="419100">
              <a:srgbClr val="FF33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1" name="TextBox 14"/>
          <p:cNvSpPr txBox="1">
            <a:spLocks noChangeArrowheads="1"/>
          </p:cNvSpPr>
          <p:nvPr/>
        </p:nvSpPr>
        <p:spPr bwMode="auto">
          <a:xfrm>
            <a:off x="4724400" y="2667000"/>
            <a:ext cx="1133475" cy="822325"/>
          </a:xfrm>
          <a:prstGeom prst="rect">
            <a:avLst/>
          </a:prstGeom>
          <a:noFill/>
          <a:ln w="9525">
            <a:noFill/>
            <a:miter lim="800000"/>
            <a:headEnd/>
            <a:tailEnd/>
          </a:ln>
        </p:spPr>
        <p:txBody>
          <a:bodyPr>
            <a:spAutoFit/>
          </a:bodyPr>
          <a:lstStyle/>
          <a:p>
            <a:pPr algn="ctr"/>
            <a:r>
              <a:rPr lang="en-US" altLang="en-US" sz="2400" b="1">
                <a:solidFill>
                  <a:srgbClr val="000000"/>
                </a:solidFill>
                <a:latin typeface="Calibri" pitchFamily="34" charset="0"/>
              </a:rPr>
              <a:t>MDC</a:t>
            </a:r>
          </a:p>
          <a:p>
            <a:pPr algn="ctr"/>
            <a:r>
              <a:rPr lang="en-US" altLang="en-US" sz="2400" b="1">
                <a:solidFill>
                  <a:srgbClr val="000000"/>
                </a:solidFill>
                <a:latin typeface="Calibri" pitchFamily="34" charset="0"/>
              </a:rPr>
              <a:t>FAL</a:t>
            </a:r>
          </a:p>
        </p:txBody>
      </p:sp>
      <p:sp>
        <p:nvSpPr>
          <p:cNvPr id="16" name="Right Arrow 15"/>
          <p:cNvSpPr/>
          <p:nvPr/>
        </p:nvSpPr>
        <p:spPr>
          <a:xfrm>
            <a:off x="5943600" y="2057400"/>
            <a:ext cx="1357313" cy="206057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3" name="TextBox 16"/>
          <p:cNvSpPr txBox="1">
            <a:spLocks noChangeArrowheads="1"/>
          </p:cNvSpPr>
          <p:nvPr/>
        </p:nvSpPr>
        <p:spPr bwMode="auto">
          <a:xfrm>
            <a:off x="5943600" y="2667000"/>
            <a:ext cx="1135063" cy="822325"/>
          </a:xfrm>
          <a:prstGeom prst="rect">
            <a:avLst/>
          </a:prstGeom>
          <a:noFill/>
          <a:ln w="9525">
            <a:noFill/>
            <a:miter lim="800000"/>
            <a:headEnd/>
            <a:tailEnd/>
          </a:ln>
        </p:spPr>
        <p:txBody>
          <a:bodyPr>
            <a:spAutoFit/>
          </a:bodyPr>
          <a:lstStyle/>
          <a:p>
            <a:pPr algn="ctr"/>
            <a:r>
              <a:rPr lang="en-US" altLang="en-US" sz="2400" b="1">
                <a:solidFill>
                  <a:srgbClr val="000000"/>
                </a:solidFill>
                <a:latin typeface="Calibri" pitchFamily="34" charset="0"/>
              </a:rPr>
              <a:t>Fine</a:t>
            </a:r>
          </a:p>
          <a:p>
            <a:pPr algn="ctr"/>
            <a:r>
              <a:rPr lang="en-US" altLang="en-US" sz="2400" b="1">
                <a:solidFill>
                  <a:srgbClr val="000000"/>
                </a:solidFill>
                <a:latin typeface="Calibri" pitchFamily="34" charset="0"/>
              </a:rPr>
              <a:t>Tune</a:t>
            </a:r>
          </a:p>
        </p:txBody>
      </p:sp>
      <p:sp>
        <p:nvSpPr>
          <p:cNvPr id="20494" name="Rectangle 16"/>
          <p:cNvSpPr>
            <a:spLocks noChangeArrowheads="1"/>
          </p:cNvSpPr>
          <p:nvPr/>
        </p:nvSpPr>
        <p:spPr bwMode="auto">
          <a:xfrm>
            <a:off x="4267200" y="5181600"/>
            <a:ext cx="2057400" cy="822325"/>
          </a:xfrm>
          <a:prstGeom prst="rect">
            <a:avLst/>
          </a:prstGeom>
          <a:noFill/>
          <a:ln w="9525">
            <a:noFill/>
            <a:miter lim="800000"/>
            <a:headEnd/>
            <a:tailEnd/>
          </a:ln>
        </p:spPr>
        <p:txBody>
          <a:bodyPr>
            <a:spAutoFit/>
          </a:bodyPr>
          <a:lstStyle/>
          <a:p>
            <a:pPr algn="ctr"/>
            <a:r>
              <a:rPr lang="en-US" altLang="en-US" sz="2400" b="1">
                <a:solidFill>
                  <a:srgbClr val="000000"/>
                </a:solidFill>
                <a:latin typeface="Calibri" pitchFamily="34" charset="0"/>
              </a:rPr>
              <a:t>2/3 to 3/4</a:t>
            </a:r>
          </a:p>
          <a:p>
            <a:endParaRPr lang="en-US" altLang="en-US" sz="2400" b="1">
              <a:solidFill>
                <a:srgbClr val="000000"/>
              </a:solidFill>
              <a:latin typeface="Calibri" pitchFamily="34" charset="0"/>
            </a:endParaRPr>
          </a:p>
        </p:txBody>
      </p:sp>
      <p:cxnSp>
        <p:nvCxnSpPr>
          <p:cNvPr id="4" name="Straight Arrow Connector 3"/>
          <p:cNvCxnSpPr/>
          <p:nvPr/>
        </p:nvCxnSpPr>
        <p:spPr>
          <a:xfrm flipV="1">
            <a:off x="5257800" y="3962400"/>
            <a:ext cx="3175" cy="1054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2" cstate="print"/>
          <a:srcRect/>
          <a:stretch>
            <a:fillRect/>
          </a:stretch>
        </p:blipFill>
        <p:spPr bwMode="auto">
          <a:xfrm>
            <a:off x="1143000" y="971550"/>
            <a:ext cx="6705600" cy="4708525"/>
          </a:xfrm>
          <a:prstGeom prst="rect">
            <a:avLst/>
          </a:prstGeom>
          <a:noFill/>
          <a:ln w="9525">
            <a:noFill/>
            <a:miter lim="800000"/>
            <a:headEnd/>
            <a:tailEnd/>
          </a:ln>
        </p:spPr>
      </p:pic>
      <p:sp>
        <p:nvSpPr>
          <p:cNvPr id="2" name="TextBox 1"/>
          <p:cNvSpPr txBox="1"/>
          <p:nvPr/>
        </p:nvSpPr>
        <p:spPr>
          <a:xfrm>
            <a:off x="2406650" y="5678488"/>
            <a:ext cx="5264150" cy="301625"/>
          </a:xfrm>
          <a:prstGeom prst="rect">
            <a:avLst/>
          </a:prstGeom>
          <a:noFill/>
        </p:spPr>
        <p:txBody>
          <a:bodyPr wrap="none">
            <a:spAutoFit/>
          </a:bodyPr>
          <a:lstStyle/>
          <a:p>
            <a:pPr algn="ctr" fontAlgn="auto">
              <a:spcBef>
                <a:spcPts val="0"/>
              </a:spcBef>
              <a:spcAft>
                <a:spcPts val="0"/>
              </a:spcAft>
              <a:defRPr/>
            </a:pPr>
            <a:r>
              <a:rPr lang="en-US" sz="1350" dirty="0">
                <a:latin typeface="+mn-lt"/>
                <a:cs typeface="+mn-cs"/>
              </a:rPr>
              <a:t>Source: https://www.pinterest.com/edmund0128/science-inquiry-skills/</a:t>
            </a:r>
          </a:p>
        </p:txBody>
      </p:sp>
      <p:sp>
        <p:nvSpPr>
          <p:cNvPr id="3" name="Footer Placeholder 2"/>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3"/>
          <p:cNvPicPr>
            <a:picLocks noGrp="1" noChangeAspect="1"/>
          </p:cNvPicPr>
          <p:nvPr>
            <p:ph idx="1"/>
          </p:nvPr>
        </p:nvPicPr>
        <p:blipFill>
          <a:blip r:embed="rId2" cstate="print"/>
          <a:srcRect/>
          <a:stretch>
            <a:fillRect/>
          </a:stretch>
        </p:blipFill>
        <p:spPr>
          <a:xfrm>
            <a:off x="1231900" y="1028700"/>
            <a:ext cx="5862638" cy="4452938"/>
          </a:xfrm>
        </p:spPr>
      </p:pic>
      <p:sp>
        <p:nvSpPr>
          <p:cNvPr id="6" name="TextBox 5"/>
          <p:cNvSpPr txBox="1"/>
          <p:nvPr/>
        </p:nvSpPr>
        <p:spPr>
          <a:xfrm>
            <a:off x="1231900" y="5475288"/>
            <a:ext cx="6592888" cy="508000"/>
          </a:xfrm>
          <a:prstGeom prst="rect">
            <a:avLst/>
          </a:prstGeom>
          <a:noFill/>
        </p:spPr>
        <p:txBody>
          <a:bodyPr wrap="none">
            <a:spAutoFit/>
          </a:bodyPr>
          <a:lstStyle/>
          <a:p>
            <a:pPr fontAlgn="auto">
              <a:spcBef>
                <a:spcPts val="0"/>
              </a:spcBef>
              <a:spcAft>
                <a:spcPts val="0"/>
              </a:spcAft>
              <a:defRPr/>
            </a:pPr>
            <a:r>
              <a:rPr lang="en-US" sz="1350" dirty="0">
                <a:latin typeface="+mn-lt"/>
                <a:cs typeface="+mn-cs"/>
              </a:rPr>
              <a:t>Resource:  Rigor/Relevance Chart</a:t>
            </a:r>
          </a:p>
          <a:p>
            <a:pPr fontAlgn="auto">
              <a:spcBef>
                <a:spcPts val="0"/>
              </a:spcBef>
              <a:spcAft>
                <a:spcPts val="0"/>
              </a:spcAft>
              <a:defRPr/>
            </a:pPr>
            <a:r>
              <a:rPr lang="en-US" sz="1350" dirty="0">
                <a:latin typeface="+mn-lt"/>
                <a:cs typeface="+mn-cs"/>
              </a:rPr>
              <a:t>Source: https://ccpscaoblog.files.wordpress.com/2013/08/rigor-and-relevance-verb-list.jpg</a:t>
            </a:r>
          </a:p>
        </p:txBody>
      </p:sp>
      <p:sp>
        <p:nvSpPr>
          <p:cNvPr id="7" name="Footer Placeholder 6"/>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61950"/>
            <a:ext cx="8001000" cy="1371600"/>
          </a:xfrm>
          <a:prstGeom prst="rect">
            <a:avLst/>
          </a:prstGeom>
        </p:spPr>
        <p:txBody>
          <a:bodyPr/>
          <a:lstStyle>
            <a:lvl1pPr algn="l" defTabSz="914400" rtl="0" eaLnBrk="1" latinLnBrk="0" hangingPunct="1">
              <a:spcBef>
                <a:spcPct val="0"/>
              </a:spcBef>
              <a:buNone/>
              <a:defRPr sz="4000" kern="1200" cap="all" spc="-60" baseline="0">
                <a:solidFill>
                  <a:srgbClr val="0D2D5C"/>
                </a:solidFill>
                <a:latin typeface="+mj-lt"/>
                <a:ea typeface="+mj-ea"/>
                <a:cs typeface="+mj-cs"/>
              </a:defRPr>
            </a:lvl1pPr>
          </a:lstStyle>
          <a:p>
            <a:pPr fontAlgn="auto">
              <a:spcAft>
                <a:spcPts val="0"/>
              </a:spcAft>
              <a:defRPr/>
            </a:pPr>
            <a:r>
              <a:rPr lang="en-US" dirty="0" smtClean="0">
                <a:effectLst>
                  <a:outerShdw blurRad="38100" dist="38100" dir="2700000" algn="tl">
                    <a:srgbClr val="000000">
                      <a:alpha val="43137"/>
                    </a:srgbClr>
                  </a:outerShdw>
                </a:effectLst>
              </a:rPr>
              <a:t>More on </a:t>
            </a:r>
            <a:r>
              <a:rPr lang="en-US" dirty="0" err="1" smtClean="0">
                <a:effectLst>
                  <a:outerShdw blurRad="38100" dist="38100" dir="2700000" algn="tl">
                    <a:srgbClr val="000000">
                      <a:alpha val="43137"/>
                    </a:srgbClr>
                  </a:outerShdw>
                </a:effectLst>
              </a:rPr>
              <a:t>otes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Rectangle 2"/>
          <p:cNvSpPr/>
          <p:nvPr/>
        </p:nvSpPr>
        <p:spPr>
          <a:xfrm>
            <a:off x="5334000" y="2768600"/>
            <a:ext cx="3429000" cy="1200150"/>
          </a:xfrm>
          <a:prstGeom prst="rect">
            <a:avLst/>
          </a:prstGeom>
        </p:spPr>
        <p:txBody>
          <a:bodyPr>
            <a:spAutoFit/>
          </a:bodyPr>
          <a:lstStyle/>
          <a:p>
            <a:pPr fontAlgn="auto">
              <a:spcBef>
                <a:spcPts val="0"/>
              </a:spcBef>
              <a:spcAft>
                <a:spcPts val="0"/>
              </a:spcAft>
              <a:defRPr/>
            </a:pPr>
            <a:r>
              <a:rPr lang="en-US" sz="3600" dirty="0">
                <a:latin typeface="+mj-lt"/>
                <a:cs typeface="+mn-cs"/>
                <a:hlinkClick r:id="rId3"/>
              </a:rPr>
              <a:t>Example of MDC lesson</a:t>
            </a:r>
            <a:endParaRPr lang="en-US" sz="3600" dirty="0">
              <a:latin typeface="+mj-lt"/>
              <a:cs typeface="+mn-cs"/>
            </a:endParaRPr>
          </a:p>
        </p:txBody>
      </p:sp>
      <p:pic>
        <p:nvPicPr>
          <p:cNvPr id="14338" name="Picture 2"/>
          <p:cNvPicPr>
            <a:picLocks noChangeAspect="1" noChangeArrowheads="1"/>
          </p:cNvPicPr>
          <p:nvPr/>
        </p:nvPicPr>
        <p:blipFill>
          <a:blip r:embed="rId4" cstate="print">
            <a:extLst/>
          </a:blip>
          <a:srcRect/>
          <a:stretch>
            <a:fillRect/>
          </a:stretch>
        </p:blipFill>
        <p:spPr bwMode="auto">
          <a:xfrm rot="21439653">
            <a:off x="152400" y="1162161"/>
            <a:ext cx="5010150" cy="4505325"/>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a:extLst/>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925" y="304800"/>
            <a:ext cx="4997450" cy="461963"/>
          </a:xfrm>
          <a:prstGeom prst="rect">
            <a:avLst/>
          </a:prstGeom>
        </p:spPr>
        <p:txBody>
          <a:bodyPr>
            <a:spAutoFit/>
          </a:bodyPr>
          <a:lstStyle/>
          <a:p>
            <a:pPr algn="ctr" fontAlgn="auto">
              <a:spcBef>
                <a:spcPts val="0"/>
              </a:spcBef>
              <a:spcAft>
                <a:spcPts val="0"/>
              </a:spcAft>
              <a:defRPr/>
            </a:pPr>
            <a:r>
              <a:rPr lang="en-US" sz="2400" dirty="0">
                <a:latin typeface="+mj-lt"/>
                <a:cs typeface="+mn-cs"/>
                <a:hlinkClick r:id="rId3"/>
              </a:rPr>
              <a:t>Mathematics Assessment Project</a:t>
            </a:r>
            <a:endParaRPr lang="en-US" sz="2400" dirty="0">
              <a:latin typeface="+mj-lt"/>
              <a:cs typeface="+mn-cs"/>
            </a:endParaRPr>
          </a:p>
        </p:txBody>
      </p:sp>
      <p:pic>
        <p:nvPicPr>
          <p:cNvPr id="16386" name="Picture 2"/>
          <p:cNvPicPr>
            <a:picLocks noChangeAspect="1" noChangeArrowheads="1"/>
          </p:cNvPicPr>
          <p:nvPr/>
        </p:nvPicPr>
        <p:blipFill>
          <a:blip r:embed="rId4" cstate="print"/>
          <a:srcRect/>
          <a:stretch>
            <a:fillRect/>
          </a:stretch>
        </p:blipFill>
        <p:spPr bwMode="auto">
          <a:xfrm>
            <a:off x="1920875" y="1062038"/>
            <a:ext cx="4914900" cy="4762500"/>
          </a:xfrm>
          <a:prstGeom prst="rect">
            <a:avLst/>
          </a:prstGeom>
          <a:noFill/>
          <a:ln>
            <a:noFill/>
          </a:ln>
          <a:effectLst>
            <a:outerShdw blurRad="63500" sx="102000" sy="102000" algn="ctr" rotWithShape="0">
              <a:prstClr val="black">
                <a:alpha val="40000"/>
              </a:prstClr>
            </a:outerShdw>
          </a:effectLst>
          <a:extLst/>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blip>
          <a:srcRect/>
          <a:stretch>
            <a:fillRect/>
          </a:stretch>
        </p:blipFill>
        <p:spPr bwMode="auto">
          <a:xfrm rot="21421049">
            <a:off x="403966" y="781888"/>
            <a:ext cx="4852417" cy="4670352"/>
          </a:xfrm>
          <a:prstGeom prst="rect">
            <a:avLst/>
          </a:prstGeom>
          <a:noFill/>
          <a:ln>
            <a:noFill/>
          </a:ln>
          <a:effectLst>
            <a:outerShdw blurRad="63500" sx="102000" sy="102000" algn="ctr" rotWithShape="0">
              <a:prstClr val="black">
                <a:alpha val="40000"/>
              </a:prstClr>
            </a:outerShdw>
            <a:reflection blurRad="6350" stA="50000" endA="300" endPos="38500" dist="50800" dir="5400000" sy="-100000" algn="bl" rotWithShape="0"/>
          </a:effectLst>
          <a:extLst/>
        </p:spPr>
      </p:pic>
      <p:sp>
        <p:nvSpPr>
          <p:cNvPr id="2" name="TextBox 1"/>
          <p:cNvSpPr txBox="1"/>
          <p:nvPr/>
        </p:nvSpPr>
        <p:spPr>
          <a:xfrm>
            <a:off x="5867400" y="1981200"/>
            <a:ext cx="3048000" cy="1554163"/>
          </a:xfrm>
          <a:prstGeom prst="rect">
            <a:avLst/>
          </a:prstGeom>
          <a:noFill/>
        </p:spPr>
        <p:txBody>
          <a:bodyPr>
            <a:spAutoFit/>
          </a:bodyPr>
          <a:lstStyle/>
          <a:p>
            <a:pPr fontAlgn="auto">
              <a:spcBef>
                <a:spcPts val="0"/>
              </a:spcBef>
              <a:spcAft>
                <a:spcPts val="0"/>
              </a:spcAft>
              <a:defRPr/>
            </a:pPr>
            <a:r>
              <a:rPr lang="en-US" sz="3200" dirty="0">
                <a:solidFill>
                  <a:schemeClr val="bg1">
                    <a:lumMod val="10000"/>
                  </a:schemeClr>
                </a:solidFill>
                <a:effectLst>
                  <a:outerShdw blurRad="38100" dist="38100" dir="2700000" algn="tl">
                    <a:srgbClr val="000000">
                      <a:alpha val="43137"/>
                    </a:srgbClr>
                  </a:outerShdw>
                </a:effectLst>
                <a:latin typeface="+mj-lt"/>
                <a:cs typeface="+mn-cs"/>
              </a:rPr>
              <a:t>Choose your MDC Classroom Challenge</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MDC</a:t>
            </a:r>
            <a:endParaRPr lang="en-US" dirty="0"/>
          </a:p>
        </p:txBody>
      </p:sp>
      <p:pic>
        <p:nvPicPr>
          <p:cNvPr id="6" name="Content Placeholder 5"/>
          <p:cNvPicPr>
            <a:picLocks noGrp="1" noChangeAspect="1"/>
          </p:cNvPicPr>
          <p:nvPr>
            <p:ph idx="1"/>
          </p:nvPr>
        </p:nvPicPr>
        <p:blipFill>
          <a:blip r:embed="rId2" cstate="print"/>
          <a:stretch>
            <a:fillRect/>
          </a:stretch>
        </p:blipFill>
        <p:spPr>
          <a:xfrm>
            <a:off x="2024814" y="1600200"/>
            <a:ext cx="5094372" cy="4525963"/>
          </a:xfrm>
          <a:prstGeom prst="rect">
            <a:avLst/>
          </a:prstGeom>
        </p:spPr>
      </p:pic>
    </p:spTree>
    <p:extLst>
      <p:ext uri="{BB962C8B-B14F-4D97-AF65-F5344CB8AC3E}">
        <p14:creationId xmlns:p14="http://schemas.microsoft.com/office/powerpoint/2010/main" val="3892132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What are these?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981200" y="1481931"/>
            <a:ext cx="4914900" cy="4762500"/>
          </a:xfrm>
          <a:prstGeom prst="rect">
            <a:avLst/>
          </a:prstGeom>
          <a:noFill/>
          <a:ln>
            <a:noFill/>
          </a:ln>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293323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Pythagorean Triples Task</a:t>
            </a:r>
            <a:endParaRPr lang="en-US" dirty="0"/>
          </a:p>
        </p:txBody>
      </p:sp>
      <p:pic>
        <p:nvPicPr>
          <p:cNvPr id="4" name="Content Placeholder 3"/>
          <p:cNvPicPr>
            <a:picLocks noGrp="1" noChangeAspect="1"/>
          </p:cNvPicPr>
          <p:nvPr>
            <p:ph idx="1"/>
          </p:nvPr>
        </p:nvPicPr>
        <p:blipFill>
          <a:blip r:embed="rId2" cstate="print"/>
          <a:stretch>
            <a:fillRect/>
          </a:stretch>
        </p:blipFill>
        <p:spPr>
          <a:xfrm>
            <a:off x="1143000" y="1303209"/>
            <a:ext cx="7086600" cy="5290611"/>
          </a:xfrm>
          <a:prstGeom prst="rect">
            <a:avLst/>
          </a:prstGeom>
        </p:spPr>
      </p:pic>
    </p:spTree>
    <p:extLst>
      <p:ext uri="{BB962C8B-B14F-4D97-AF65-F5344CB8AC3E}">
        <p14:creationId xmlns:p14="http://schemas.microsoft.com/office/powerpoint/2010/main" val="1246139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p:cNvSpPr>
          <p:nvPr>
            <p:ph type="ctrTitle"/>
          </p:nvPr>
        </p:nvSpPr>
        <p:spPr>
          <a:xfrm>
            <a:off x="2057400" y="-304800"/>
            <a:ext cx="5181600" cy="1470025"/>
          </a:xfrm>
        </p:spPr>
        <p:txBody>
          <a:bodyPr/>
          <a:lstStyle/>
          <a:p>
            <a:pPr eaLnBrk="1" hangingPunct="1"/>
            <a:r>
              <a:rPr lang="en-US" b="1" smtClean="0"/>
              <a:t>Web Addresses</a:t>
            </a:r>
          </a:p>
        </p:txBody>
      </p:sp>
      <p:sp>
        <p:nvSpPr>
          <p:cNvPr id="82946" name="Rectangle 3"/>
          <p:cNvSpPr>
            <a:spLocks noGrp="1"/>
          </p:cNvSpPr>
          <p:nvPr>
            <p:ph type="subTitle" idx="1"/>
          </p:nvPr>
        </p:nvSpPr>
        <p:spPr>
          <a:xfrm>
            <a:off x="0" y="1295400"/>
            <a:ext cx="9144000" cy="5867400"/>
          </a:xfrm>
        </p:spPr>
        <p:txBody>
          <a:bodyPr/>
          <a:lstStyle/>
          <a:p>
            <a:pPr eaLnBrk="1" hangingPunct="1">
              <a:lnSpc>
                <a:spcPct val="80000"/>
              </a:lnSpc>
            </a:pPr>
            <a:r>
              <a:rPr lang="en-US" sz="2000" dirty="0" smtClean="0">
                <a:solidFill>
                  <a:srgbClr val="898989"/>
                </a:solidFill>
              </a:rPr>
              <a:t>Classroom Challenges at </a:t>
            </a:r>
            <a:r>
              <a:rPr lang="en-US" sz="2000" dirty="0" smtClean="0">
                <a:solidFill>
                  <a:srgbClr val="898989"/>
                </a:solidFill>
                <a:hlinkClick r:id="rId3"/>
              </a:rPr>
              <a:t>http://www.map.mathshell.org</a:t>
            </a:r>
            <a:endParaRPr lang="en-US" sz="2000" dirty="0" smtClean="0">
              <a:solidFill>
                <a:srgbClr val="898989"/>
              </a:solidFill>
            </a:endParaRPr>
          </a:p>
          <a:p>
            <a:pPr eaLnBrk="1" hangingPunct="1">
              <a:lnSpc>
                <a:spcPct val="80000"/>
              </a:lnSpc>
            </a:pPr>
            <a:endParaRPr lang="en-US" sz="2000" dirty="0" smtClean="0">
              <a:solidFill>
                <a:srgbClr val="898989"/>
              </a:solidFill>
            </a:endParaRPr>
          </a:p>
          <a:p>
            <a:pPr eaLnBrk="1" hangingPunct="1">
              <a:lnSpc>
                <a:spcPct val="80000"/>
              </a:lnSpc>
            </a:pPr>
            <a:r>
              <a:rPr lang="en-US" sz="2000" i="1" dirty="0" smtClean="0">
                <a:solidFill>
                  <a:srgbClr val="898989"/>
                </a:solidFill>
              </a:rPr>
              <a:t>Changing Educational Paradigms</a:t>
            </a:r>
            <a:r>
              <a:rPr lang="en-US" sz="2000" dirty="0" smtClean="0">
                <a:solidFill>
                  <a:srgbClr val="898989"/>
                </a:solidFill>
              </a:rPr>
              <a:t> at</a:t>
            </a:r>
          </a:p>
          <a:p>
            <a:pPr eaLnBrk="1" hangingPunct="1">
              <a:lnSpc>
                <a:spcPct val="80000"/>
              </a:lnSpc>
            </a:pPr>
            <a:r>
              <a:rPr lang="en-US" sz="2000" dirty="0" smtClean="0">
                <a:solidFill>
                  <a:srgbClr val="898989"/>
                </a:solidFill>
                <a:hlinkClick r:id="rId4"/>
              </a:rPr>
              <a:t>https://www.youtube.com/watch?v=zDZFcDGpL4U&amp;list=RDPtZ1pmY0VzI&amp;index=4</a:t>
            </a:r>
            <a:endParaRPr lang="en-US" sz="2000" dirty="0" smtClean="0">
              <a:solidFill>
                <a:srgbClr val="898989"/>
              </a:solidFill>
            </a:endParaRPr>
          </a:p>
          <a:p>
            <a:pPr eaLnBrk="1" hangingPunct="1">
              <a:lnSpc>
                <a:spcPct val="80000"/>
              </a:lnSpc>
            </a:pPr>
            <a:endParaRPr lang="en-US" sz="2000" dirty="0" smtClean="0">
              <a:solidFill>
                <a:srgbClr val="898989"/>
              </a:solidFill>
            </a:endParaRPr>
          </a:p>
          <a:p>
            <a:pPr eaLnBrk="1" hangingPunct="1">
              <a:lnSpc>
                <a:spcPct val="80000"/>
              </a:lnSpc>
            </a:pPr>
            <a:r>
              <a:rPr lang="en-US" sz="2000" i="1" dirty="0" smtClean="0">
                <a:solidFill>
                  <a:srgbClr val="898989"/>
                </a:solidFill>
              </a:rPr>
              <a:t>Traffic Lights</a:t>
            </a:r>
            <a:r>
              <a:rPr lang="en-US" sz="2000" dirty="0" smtClean="0">
                <a:solidFill>
                  <a:srgbClr val="898989"/>
                </a:solidFill>
              </a:rPr>
              <a:t> at</a:t>
            </a:r>
          </a:p>
          <a:p>
            <a:pPr eaLnBrk="1" hangingPunct="1">
              <a:lnSpc>
                <a:spcPct val="80000"/>
              </a:lnSpc>
            </a:pPr>
            <a:r>
              <a:rPr lang="en-US" sz="2000" dirty="0" smtClean="0">
                <a:solidFill>
                  <a:srgbClr val="898989"/>
                </a:solidFill>
                <a:hlinkClick r:id="rId5"/>
              </a:rPr>
              <a:t>https://www.youtube.com/watch?v=J25d9aC1GZA&amp;list=RDPtZ1pmY0VzI&amp;index=3</a:t>
            </a:r>
            <a:endParaRPr lang="en-US" sz="2000" dirty="0" smtClean="0">
              <a:solidFill>
                <a:srgbClr val="898989"/>
              </a:solidFill>
            </a:endParaRPr>
          </a:p>
          <a:p>
            <a:pPr eaLnBrk="1" hangingPunct="1">
              <a:lnSpc>
                <a:spcPct val="80000"/>
              </a:lnSpc>
            </a:pPr>
            <a:endParaRPr lang="en-US" sz="2000" dirty="0" smtClean="0">
              <a:solidFill>
                <a:srgbClr val="898989"/>
              </a:solidFill>
            </a:endParaRPr>
          </a:p>
          <a:p>
            <a:pPr eaLnBrk="1" hangingPunct="1">
              <a:lnSpc>
                <a:spcPct val="80000"/>
              </a:lnSpc>
            </a:pPr>
            <a:r>
              <a:rPr lang="en-US" sz="2000" i="1" dirty="0" smtClean="0">
                <a:solidFill>
                  <a:srgbClr val="898989"/>
                </a:solidFill>
              </a:rPr>
              <a:t>Lollipop Sticks</a:t>
            </a:r>
            <a:r>
              <a:rPr lang="en-US" sz="2000" dirty="0" smtClean="0">
                <a:solidFill>
                  <a:srgbClr val="898989"/>
                </a:solidFill>
              </a:rPr>
              <a:t> at</a:t>
            </a:r>
          </a:p>
          <a:p>
            <a:pPr eaLnBrk="1" hangingPunct="1">
              <a:lnSpc>
                <a:spcPct val="80000"/>
              </a:lnSpc>
            </a:pPr>
            <a:r>
              <a:rPr lang="en-US" sz="2000" dirty="0" smtClean="0">
                <a:solidFill>
                  <a:srgbClr val="898989"/>
                </a:solidFill>
                <a:hlinkClick r:id="rId6"/>
              </a:rPr>
              <a:t>https://www.youtube.com/watch?v=PtZ1pmY0VzI</a:t>
            </a:r>
            <a:endParaRPr lang="en-US" sz="2000" dirty="0" smtClean="0">
              <a:solidFill>
                <a:srgbClr val="898989"/>
              </a:solidFill>
            </a:endParaRPr>
          </a:p>
          <a:p>
            <a:pPr eaLnBrk="1" hangingPunct="1">
              <a:lnSpc>
                <a:spcPct val="80000"/>
              </a:lnSpc>
            </a:pPr>
            <a:endParaRPr lang="en-US" sz="2000" dirty="0" smtClean="0">
              <a:solidFill>
                <a:srgbClr val="898989"/>
              </a:solidFill>
            </a:endParaRPr>
          </a:p>
          <a:p>
            <a:pPr eaLnBrk="1" hangingPunct="1">
              <a:lnSpc>
                <a:spcPct val="80000"/>
              </a:lnSpc>
            </a:pPr>
            <a:r>
              <a:rPr lang="en-US" sz="2000" i="1" dirty="0" smtClean="0">
                <a:solidFill>
                  <a:srgbClr val="898989"/>
                </a:solidFill>
              </a:rPr>
              <a:t>Making Math Matter</a:t>
            </a:r>
            <a:r>
              <a:rPr lang="en-US" sz="2000" dirty="0" smtClean="0">
                <a:solidFill>
                  <a:srgbClr val="898989"/>
                </a:solidFill>
              </a:rPr>
              <a:t> at</a:t>
            </a:r>
          </a:p>
          <a:p>
            <a:pPr eaLnBrk="1" hangingPunct="1">
              <a:lnSpc>
                <a:spcPct val="80000"/>
              </a:lnSpc>
            </a:pPr>
            <a:r>
              <a:rPr lang="en-US" sz="2000" dirty="0" smtClean="0">
                <a:solidFill>
                  <a:srgbClr val="898989"/>
                </a:solidFill>
              </a:rPr>
              <a:t> </a:t>
            </a:r>
            <a:r>
              <a:rPr lang="en-US" sz="2000" dirty="0" smtClean="0">
                <a:solidFill>
                  <a:srgbClr val="898989"/>
                </a:solidFill>
                <a:hlinkClick r:id="rId7"/>
              </a:rPr>
              <a:t>http://collegeready.gatesfoundation.org/Learning/MathDesignCollaborative</a:t>
            </a:r>
            <a:r>
              <a:rPr lang="en-US" sz="2000" dirty="0" smtClean="0">
                <a:solidFill>
                  <a:srgbClr val="898989"/>
                </a:solidFill>
              </a:rPr>
              <a:t> </a:t>
            </a:r>
          </a:p>
          <a:p>
            <a:pPr eaLnBrk="1" hangingPunct="1">
              <a:lnSpc>
                <a:spcPct val="80000"/>
              </a:lnSpc>
            </a:pPr>
            <a:endParaRPr lang="en-US" sz="2000" dirty="0" smtClean="0">
              <a:solidFill>
                <a:srgbClr val="898989"/>
              </a:solidFill>
            </a:endParaRPr>
          </a:p>
          <a:p>
            <a:pPr eaLnBrk="1" hangingPunct="1">
              <a:lnSpc>
                <a:spcPct val="80000"/>
              </a:lnSpc>
            </a:pPr>
            <a:r>
              <a:rPr lang="en-US" sz="2000" dirty="0" smtClean="0">
                <a:solidFill>
                  <a:srgbClr val="898989"/>
                </a:solidFill>
              </a:rPr>
              <a:t>Teaching MDC video’s at</a:t>
            </a:r>
          </a:p>
          <a:p>
            <a:pPr eaLnBrk="1" hangingPunct="1">
              <a:lnSpc>
                <a:spcPct val="80000"/>
              </a:lnSpc>
            </a:pPr>
            <a:r>
              <a:rPr lang="en-US" sz="2000" dirty="0" smtClean="0">
                <a:solidFill>
                  <a:srgbClr val="898989"/>
                </a:solidFill>
              </a:rPr>
              <a:t> </a:t>
            </a:r>
            <a:r>
              <a:rPr lang="en-US" sz="2000" dirty="0" smtClean="0">
                <a:solidFill>
                  <a:srgbClr val="898989"/>
                </a:solidFill>
                <a:hlinkClick r:id="rId8"/>
              </a:rPr>
              <a:t>http://asamaths.com</a:t>
            </a:r>
            <a:r>
              <a:rPr lang="en-US" sz="2000" dirty="0" smtClean="0">
                <a:solidFill>
                  <a:srgbClr val="898989"/>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ctrTitle"/>
          </p:nvPr>
        </p:nvSpPr>
        <p:spPr>
          <a:xfrm>
            <a:off x="381000" y="1143000"/>
            <a:ext cx="8534400" cy="1470025"/>
          </a:xfrm>
        </p:spPr>
        <p:txBody>
          <a:bodyPr/>
          <a:lstStyle/>
          <a:p>
            <a:pPr eaLnBrk="1" hangingPunct="1"/>
            <a:r>
              <a:rPr lang="en-US" sz="3200" b="1" smtClean="0"/>
              <a:t>Continuing Discussions. . .</a:t>
            </a:r>
            <a:br>
              <a:rPr lang="en-US" sz="3200" b="1" smtClean="0"/>
            </a:br>
            <a:r>
              <a:rPr lang="en-US" sz="3200" smtClean="0"/>
              <a:t>		</a:t>
            </a:r>
            <a:endParaRPr lang="en-US" sz="2200" smtClean="0"/>
          </a:p>
        </p:txBody>
      </p:sp>
      <p:sp>
        <p:nvSpPr>
          <p:cNvPr id="22530" name="Rectangle 3"/>
          <p:cNvSpPr>
            <a:spLocks noGrp="1"/>
          </p:cNvSpPr>
          <p:nvPr>
            <p:ph type="subTitle" idx="1"/>
          </p:nvPr>
        </p:nvSpPr>
        <p:spPr>
          <a:xfrm>
            <a:off x="0" y="2895600"/>
            <a:ext cx="8839200" cy="3581400"/>
          </a:xfrm>
        </p:spPr>
        <p:txBody>
          <a:bodyPr/>
          <a:lstStyle/>
          <a:p>
            <a:pPr marL="533400" indent="-533400" eaLnBrk="1" hangingPunct="1"/>
            <a:r>
              <a:rPr lang="en-US" b="1" smtClean="0">
                <a:solidFill>
                  <a:srgbClr val="898989"/>
                </a:solidFill>
              </a:rPr>
              <a:t>Increased Importance of Classroom Instructor</a:t>
            </a:r>
          </a:p>
          <a:p>
            <a:pPr marL="533400" indent="-533400" eaLnBrk="1" hangingPunct="1"/>
            <a:endParaRPr lang="en-US" b="1" smtClean="0">
              <a:solidFill>
                <a:srgbClr val="898989"/>
              </a:solidFill>
            </a:endParaRPr>
          </a:p>
          <a:p>
            <a:pPr marL="533400" indent="-533400" eaLnBrk="1" hangingPunct="1"/>
            <a:r>
              <a:rPr lang="en-US" b="1" smtClean="0">
                <a:solidFill>
                  <a:srgbClr val="898989"/>
                </a:solidFill>
              </a:rPr>
              <a:t>Hetero- v Homogenous Pairing</a:t>
            </a:r>
          </a:p>
          <a:p>
            <a:pPr marL="533400" indent="-533400" eaLnBrk="1" hangingPunct="1"/>
            <a:endParaRPr lang="en-US" b="1" smtClean="0">
              <a:solidFill>
                <a:srgbClr val="898989"/>
              </a:solidFill>
            </a:endParaRPr>
          </a:p>
          <a:p>
            <a:pPr marL="533400" indent="-533400" eaLnBrk="1" hangingPunct="1"/>
            <a:r>
              <a:rPr lang="en-US" b="1" smtClean="0">
                <a:solidFill>
                  <a:srgbClr val="898989"/>
                </a:solidFill>
              </a:rPr>
              <a:t>Concept Development v. Problem Solving Lessons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762000"/>
          </a:xfrm>
        </p:spPr>
        <p:txBody>
          <a:bodyPr>
            <a:normAutofit/>
          </a:bodyPr>
          <a:lstStyle/>
          <a:p>
            <a:pPr eaLnBrk="1" hangingPunct="1"/>
            <a:r>
              <a:rPr lang="en-US" smtClean="0">
                <a:effectLst>
                  <a:outerShdw blurRad="38100" dist="38100" dir="2700000" algn="tl">
                    <a:srgbClr val="FFFFFF"/>
                  </a:outerShdw>
                </a:effectLst>
              </a:rPr>
              <a:t>Our Agenda</a:t>
            </a:r>
          </a:p>
        </p:txBody>
      </p:sp>
      <p:sp>
        <p:nvSpPr>
          <p:cNvPr id="4" name="Content Placeholder 3"/>
          <p:cNvSpPr>
            <a:spLocks noGrp="1"/>
          </p:cNvSpPr>
          <p:nvPr>
            <p:ph sz="half" idx="2"/>
          </p:nvPr>
        </p:nvSpPr>
        <p:spPr>
          <a:xfrm>
            <a:off x="4724400" y="1447800"/>
            <a:ext cx="4419600" cy="4876800"/>
          </a:xfrm>
        </p:spPr>
        <p:txBody>
          <a:bodyPr>
            <a:noAutofit/>
          </a:bodyPr>
          <a:lstStyle/>
          <a:p>
            <a:pPr marL="457200" indent="-457200" eaLnBrk="1" hangingPunct="1"/>
            <a:r>
              <a:rPr lang="en-US" sz="2000" smtClean="0"/>
              <a:t>Understand the big picture of formative assessment</a:t>
            </a:r>
          </a:p>
          <a:p>
            <a:pPr marL="457200" indent="-457200" eaLnBrk="1" hangingPunct="1"/>
            <a:r>
              <a:rPr lang="en-US" sz="2000" smtClean="0"/>
              <a:t>Connect to OTES </a:t>
            </a:r>
          </a:p>
          <a:p>
            <a:pPr marL="457200" indent="-457200" eaLnBrk="1" hangingPunct="1"/>
            <a:r>
              <a:rPr lang="en-US" sz="2000" smtClean="0"/>
              <a:t>Review structure of a Concept Development lesson</a:t>
            </a:r>
          </a:p>
          <a:p>
            <a:pPr marL="457200" indent="-457200" eaLnBrk="1" hangingPunct="1"/>
            <a:r>
              <a:rPr lang="en-US" sz="2000" smtClean="0"/>
              <a:t>Learn key components of a Problem Solving lesson</a:t>
            </a:r>
          </a:p>
          <a:p>
            <a:pPr marL="457200" indent="-457200" eaLnBrk="1" hangingPunct="1"/>
            <a:r>
              <a:rPr lang="en-US" sz="2000" smtClean="0"/>
              <a:t>Identifying student misconceptions and identify feedback that moves learning forward</a:t>
            </a:r>
          </a:p>
          <a:p>
            <a:pPr marL="457200" indent="-457200" eaLnBrk="1" hangingPunct="1"/>
            <a:r>
              <a:rPr lang="en-US" sz="2000" smtClean="0"/>
              <a:t>Select and plan a lesson to implement</a:t>
            </a:r>
          </a:p>
        </p:txBody>
      </p:sp>
      <p:pic>
        <p:nvPicPr>
          <p:cNvPr id="24579" name="Content Placeholder 8"/>
          <p:cNvPicPr>
            <a:picLocks noGrp="1" noChangeAspect="1"/>
          </p:cNvPicPr>
          <p:nvPr>
            <p:ph sz="half" idx="1"/>
          </p:nvPr>
        </p:nvPicPr>
        <p:blipFill>
          <a:blip r:embed="rId3" cstate="print"/>
          <a:srcRect t="-401" r="40742"/>
          <a:stretch>
            <a:fillRect/>
          </a:stretch>
        </p:blipFill>
        <p:spPr>
          <a:xfrm>
            <a:off x="1182688" y="1470025"/>
            <a:ext cx="3160712" cy="401637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p:txBody>
          <a:bodyPr/>
          <a:lstStyle/>
          <a:p>
            <a:pPr eaLnBrk="1" hangingPunct="1"/>
            <a:r>
              <a:rPr lang="en-US" smtClean="0"/>
              <a:t>MDC Training</a:t>
            </a:r>
          </a:p>
        </p:txBody>
      </p:sp>
      <p:sp>
        <p:nvSpPr>
          <p:cNvPr id="5" name="Content Placeholder 4"/>
          <p:cNvSpPr>
            <a:spLocks noGrp="1"/>
          </p:cNvSpPr>
          <p:nvPr>
            <p:ph sz="half" idx="1"/>
          </p:nvPr>
        </p:nvSpPr>
        <p:spPr>
          <a:xfrm>
            <a:off x="628650" y="2011363"/>
            <a:ext cx="3886200" cy="3263900"/>
          </a:xfrm>
        </p:spPr>
        <p:txBody>
          <a:bodyPr rtlCol="0">
            <a:normAutofit fontScale="62500" lnSpcReduction="20000"/>
          </a:bodyPr>
          <a:lstStyle/>
          <a:p>
            <a:pPr marL="0" indent="0" algn="ctr" eaLnBrk="1" fontAlgn="auto" hangingPunct="1">
              <a:spcAft>
                <a:spcPts val="0"/>
              </a:spcAft>
              <a:buFont typeface="Arial" pitchFamily="34" charset="0"/>
              <a:buNone/>
              <a:defRPr/>
            </a:pPr>
            <a:r>
              <a:rPr lang="en-US" dirty="0" smtClean="0"/>
              <a:t>Day 1</a:t>
            </a:r>
          </a:p>
          <a:p>
            <a:pPr eaLnBrk="1" fontAlgn="auto" hangingPunct="1">
              <a:spcAft>
                <a:spcPts val="0"/>
              </a:spcAft>
              <a:buFont typeface="Arial" pitchFamily="34" charset="0"/>
              <a:buChar char="•"/>
              <a:defRPr/>
            </a:pPr>
            <a:r>
              <a:rPr lang="en-US" dirty="0" smtClean="0"/>
              <a:t>Review of Formative Assessment</a:t>
            </a:r>
          </a:p>
          <a:p>
            <a:pPr eaLnBrk="1" fontAlgn="auto" hangingPunct="1">
              <a:spcAft>
                <a:spcPts val="0"/>
              </a:spcAft>
              <a:buFont typeface="Arial" pitchFamily="34" charset="0"/>
              <a:buChar char="•"/>
              <a:defRPr/>
            </a:pPr>
            <a:r>
              <a:rPr lang="en-US" dirty="0" smtClean="0"/>
              <a:t>What is MDC?</a:t>
            </a:r>
          </a:p>
          <a:p>
            <a:pPr eaLnBrk="1" fontAlgn="auto" hangingPunct="1">
              <a:spcAft>
                <a:spcPts val="0"/>
              </a:spcAft>
              <a:buFont typeface="Arial" pitchFamily="34" charset="0"/>
              <a:buChar char="•"/>
              <a:defRPr/>
            </a:pPr>
            <a:r>
              <a:rPr lang="en-US" dirty="0" smtClean="0"/>
              <a:t>Complete Concept Development as a large group</a:t>
            </a:r>
          </a:p>
          <a:p>
            <a:pPr eaLnBrk="1" fontAlgn="auto" hangingPunct="1">
              <a:spcAft>
                <a:spcPts val="0"/>
              </a:spcAft>
              <a:buFont typeface="Arial" pitchFamily="34" charset="0"/>
              <a:buChar char="•"/>
              <a:defRPr/>
            </a:pPr>
            <a:r>
              <a:rPr lang="en-US" dirty="0" smtClean="0"/>
              <a:t>Go through MDC Resources for lesson</a:t>
            </a:r>
          </a:p>
          <a:p>
            <a:pPr eaLnBrk="1" fontAlgn="auto" hangingPunct="1">
              <a:spcAft>
                <a:spcPts val="0"/>
              </a:spcAft>
              <a:buFont typeface="Arial" pitchFamily="34" charset="0"/>
              <a:buChar char="•"/>
              <a:defRPr/>
            </a:pPr>
            <a:r>
              <a:rPr lang="en-US" dirty="0" smtClean="0"/>
              <a:t>Complete Concept Development in Grade Level Groups.  Thinking like a student.</a:t>
            </a:r>
          </a:p>
          <a:p>
            <a:pPr algn="ct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6" name="Content Placeholder 5"/>
          <p:cNvSpPr>
            <a:spLocks noGrp="1"/>
          </p:cNvSpPr>
          <p:nvPr>
            <p:ph sz="half" idx="2"/>
          </p:nvPr>
        </p:nvSpPr>
        <p:spPr>
          <a:xfrm>
            <a:off x="4629150" y="2011363"/>
            <a:ext cx="3886200" cy="3263900"/>
          </a:xfrm>
        </p:spPr>
        <p:txBody>
          <a:bodyPr rtlCol="0">
            <a:normAutofit fontScale="62500" lnSpcReduction="20000"/>
          </a:bodyPr>
          <a:lstStyle/>
          <a:p>
            <a:pPr algn="ctr" eaLnBrk="1" fontAlgn="auto" hangingPunct="1">
              <a:spcAft>
                <a:spcPts val="0"/>
              </a:spcAft>
              <a:buFont typeface="Arial" pitchFamily="34" charset="0"/>
              <a:buChar char="•"/>
              <a:defRPr/>
            </a:pPr>
            <a:r>
              <a:rPr lang="en-US" dirty="0" smtClean="0"/>
              <a:t>Day 2</a:t>
            </a:r>
          </a:p>
          <a:p>
            <a:pPr eaLnBrk="1" fontAlgn="auto" hangingPunct="1">
              <a:spcAft>
                <a:spcPts val="0"/>
              </a:spcAft>
              <a:buFont typeface="Arial" pitchFamily="34" charset="0"/>
              <a:buChar char="•"/>
              <a:defRPr/>
            </a:pPr>
            <a:r>
              <a:rPr lang="en-US" b="1" dirty="0" smtClean="0"/>
              <a:t>Review Formative Assessment</a:t>
            </a:r>
          </a:p>
          <a:p>
            <a:pPr eaLnBrk="1" fontAlgn="auto" hangingPunct="1">
              <a:spcAft>
                <a:spcPts val="0"/>
              </a:spcAft>
              <a:buFont typeface="Arial" pitchFamily="34" charset="0"/>
              <a:buChar char="•"/>
              <a:defRPr/>
            </a:pPr>
            <a:r>
              <a:rPr lang="en-US" dirty="0" smtClean="0"/>
              <a:t>Review Format of Concept Development Lesson</a:t>
            </a:r>
          </a:p>
          <a:p>
            <a:pPr eaLnBrk="1" fontAlgn="auto" hangingPunct="1">
              <a:spcAft>
                <a:spcPts val="0"/>
              </a:spcAft>
              <a:buFont typeface="Arial" pitchFamily="34" charset="0"/>
              <a:buChar char="•"/>
              <a:defRPr/>
            </a:pPr>
            <a:r>
              <a:rPr lang="en-US" dirty="0" smtClean="0"/>
              <a:t>Complete Problem Solving Lesson</a:t>
            </a:r>
          </a:p>
          <a:p>
            <a:pPr eaLnBrk="1" fontAlgn="auto" hangingPunct="1">
              <a:spcAft>
                <a:spcPts val="0"/>
              </a:spcAft>
              <a:buFont typeface="Arial" pitchFamily="34" charset="0"/>
              <a:buChar char="•"/>
              <a:defRPr/>
            </a:pPr>
            <a:r>
              <a:rPr lang="en-US" dirty="0"/>
              <a:t>Identifying student misconceptions and identify feedback that moves learning forward</a:t>
            </a:r>
          </a:p>
          <a:p>
            <a:pPr eaLnBrk="1" fontAlgn="auto" hangingPunct="1">
              <a:spcAft>
                <a:spcPts val="0"/>
              </a:spcAft>
              <a:buFont typeface="Arial" pitchFamily="34" charset="0"/>
              <a:buChar char="•"/>
              <a:defRPr/>
            </a:pPr>
            <a:r>
              <a:rPr lang="en-US" dirty="0"/>
              <a:t>Identify and plan a lesson to implement before</a:t>
            </a:r>
          </a:p>
          <a:p>
            <a:pPr algn="ctr" eaLnBrk="1" fontAlgn="auto" hangingPunct="1">
              <a:spcAft>
                <a:spcPts val="0"/>
              </a:spcAft>
              <a:buFont typeface="Arial" pitchFamily="34" charset="0"/>
              <a:buChar char="•"/>
              <a:defRPr/>
            </a:pPr>
            <a:endParaRPr lang="en-US" dirty="0"/>
          </a:p>
        </p:txBody>
      </p:sp>
      <p:grpSp>
        <p:nvGrpSpPr>
          <p:cNvPr id="26628" name="Group 6"/>
          <p:cNvGrpSpPr>
            <a:grpSpLocks/>
          </p:cNvGrpSpPr>
          <p:nvPr/>
        </p:nvGrpSpPr>
        <p:grpSpPr bwMode="auto">
          <a:xfrm>
            <a:off x="471488" y="5489575"/>
            <a:ext cx="8143875" cy="322263"/>
            <a:chOff x="628650" y="6176963"/>
            <a:chExt cx="10858502" cy="428685"/>
          </a:xfrm>
        </p:grpSpPr>
        <p:sp>
          <p:nvSpPr>
            <p:cNvPr id="8" name="TextBox 7"/>
            <p:cNvSpPr txBox="1"/>
            <p:nvPr/>
          </p:nvSpPr>
          <p:spPr>
            <a:xfrm>
              <a:off x="628650" y="6176963"/>
              <a:ext cx="5391150" cy="399121"/>
            </a:xfrm>
            <a:prstGeom prst="rect">
              <a:avLst/>
            </a:prstGeom>
            <a:noFill/>
          </p:spPr>
          <p:txBody>
            <a:bodyPr>
              <a:spAutoFit/>
            </a:bodyPr>
            <a:lstStyle/>
            <a:p>
              <a:pPr algn="ctr" fontAlgn="auto">
                <a:spcBef>
                  <a:spcPts val="0"/>
                </a:spcBef>
                <a:spcAft>
                  <a:spcPts val="0"/>
                </a:spcAft>
                <a:defRPr/>
              </a:pPr>
              <a:r>
                <a:rPr lang="en-US" sz="1350" dirty="0">
                  <a:latin typeface="+mn-lt"/>
                  <a:cs typeface="+mn-cs"/>
                </a:rPr>
                <a:t>Resource:  MDC Training Day 1</a:t>
              </a:r>
            </a:p>
          </p:txBody>
        </p:sp>
        <p:sp>
          <p:nvSpPr>
            <p:cNvPr id="9" name="TextBox 8"/>
            <p:cNvSpPr txBox="1"/>
            <p:nvPr/>
          </p:nvSpPr>
          <p:spPr>
            <a:xfrm>
              <a:off x="6096000" y="6206527"/>
              <a:ext cx="5391152" cy="399121"/>
            </a:xfrm>
            <a:prstGeom prst="rect">
              <a:avLst/>
            </a:prstGeom>
            <a:noFill/>
          </p:spPr>
          <p:txBody>
            <a:bodyPr>
              <a:spAutoFit/>
            </a:bodyPr>
            <a:lstStyle/>
            <a:p>
              <a:pPr algn="ctr" fontAlgn="auto">
                <a:spcBef>
                  <a:spcPts val="0"/>
                </a:spcBef>
                <a:spcAft>
                  <a:spcPts val="0"/>
                </a:spcAft>
                <a:defRPr/>
              </a:pPr>
              <a:r>
                <a:rPr lang="en-US" sz="1350" dirty="0">
                  <a:latin typeface="+mn-lt"/>
                  <a:cs typeface="+mn-cs"/>
                </a:rPr>
                <a:t>Resource:  MDC Training Day 2</a:t>
              </a:r>
            </a:p>
          </p:txBody>
        </p:sp>
      </p:grpSp>
      <p:sp>
        <p:nvSpPr>
          <p:cNvPr id="2" name="Footer Placeholder 1"/>
          <p:cNvSpPr>
            <a:spLocks noGrp="1"/>
          </p:cNvSpPr>
          <p:nvPr>
            <p:ph type="ftr" sz="quarter" idx="11"/>
          </p:nvPr>
        </p:nvSpPr>
        <p:spPr/>
        <p:txBody>
          <a:bodyPr/>
          <a:lstStyle/>
          <a:p>
            <a:pPr>
              <a:defRPr/>
            </a:pPr>
            <a:r>
              <a:rPr lang="en-US" smtClean="0"/>
              <a:t>http://bit.ly/1eQbWQd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239000" cy="1311275"/>
          </a:xfrm>
          <a:prstGeom prst="rect">
            <a:avLst/>
          </a:prstGeom>
          <a:noFill/>
        </p:spPr>
        <p:txBody>
          <a:bodyPr>
            <a:spAutoFit/>
          </a:bodyPr>
          <a:lstStyle/>
          <a:p>
            <a:r>
              <a:rPr lang="en-US" sz="4000">
                <a:solidFill>
                  <a:srgbClr val="0D2D5C"/>
                </a:solidFill>
                <a:effectLst>
                  <a:outerShdw blurRad="38100" dist="38100" dir="2700000" algn="tl">
                    <a:srgbClr val="000000"/>
                  </a:outerShdw>
                </a:effectLst>
                <a:latin typeface="Calibri" pitchFamily="34" charset="0"/>
              </a:rPr>
              <a:t>The Big Idea of </a:t>
            </a:r>
          </a:p>
          <a:p>
            <a:r>
              <a:rPr lang="en-US" sz="4000">
                <a:solidFill>
                  <a:srgbClr val="0D2D5C"/>
                </a:solidFill>
                <a:effectLst>
                  <a:outerShdw blurRad="38100" dist="38100" dir="2700000" algn="tl">
                    <a:srgbClr val="000000"/>
                  </a:outerShdw>
                </a:effectLst>
                <a:latin typeface="Calibri" pitchFamily="34" charset="0"/>
              </a:rPr>
              <a:t>Formative Assessment</a:t>
            </a:r>
          </a:p>
        </p:txBody>
      </p:sp>
      <p:sp>
        <p:nvSpPr>
          <p:cNvPr id="3" name="TextBox 2"/>
          <p:cNvSpPr txBox="1"/>
          <p:nvPr/>
        </p:nvSpPr>
        <p:spPr>
          <a:xfrm>
            <a:off x="609600" y="2133600"/>
            <a:ext cx="8305800" cy="3508375"/>
          </a:xfrm>
          <a:prstGeom prst="rect">
            <a:avLst/>
          </a:prstGeom>
          <a:noFill/>
        </p:spPr>
        <p:txBody>
          <a:bodyPr>
            <a:spAutoFit/>
          </a:bodyPr>
          <a:lstStyle/>
          <a:p>
            <a:pPr fontAlgn="auto">
              <a:spcBef>
                <a:spcPts val="0"/>
              </a:spcBef>
              <a:spcAft>
                <a:spcPts val="0"/>
              </a:spcAft>
              <a:defRPr/>
            </a:pPr>
            <a:r>
              <a:rPr lang="en-US" sz="2800" b="1" dirty="0">
                <a:solidFill>
                  <a:schemeClr val="bg1">
                    <a:lumMod val="10000"/>
                  </a:schemeClr>
                </a:solidFill>
                <a:effectLst>
                  <a:outerShdw blurRad="38100" dist="38100" dir="2700000" algn="tl">
                    <a:srgbClr val="000000">
                      <a:alpha val="43137"/>
                    </a:srgbClr>
                  </a:outerShdw>
                </a:effectLst>
                <a:latin typeface="+mj-lt"/>
                <a:cs typeface="+mn-cs"/>
              </a:rPr>
              <a:t>Who: </a:t>
            </a:r>
            <a:r>
              <a:rPr lang="en-US" sz="2800" dirty="0">
                <a:solidFill>
                  <a:schemeClr val="bg1">
                    <a:lumMod val="10000"/>
                  </a:schemeClr>
                </a:solidFill>
                <a:latin typeface="+mj-lt"/>
                <a:cs typeface="+mn-cs"/>
              </a:rPr>
              <a:t>Students and teachers</a:t>
            </a:r>
          </a:p>
          <a:p>
            <a:pPr fontAlgn="auto">
              <a:spcBef>
                <a:spcPts val="0"/>
              </a:spcBef>
              <a:spcAft>
                <a:spcPts val="0"/>
              </a:spcAft>
              <a:defRPr/>
            </a:pPr>
            <a:endParaRPr lang="en-US" sz="2800" dirty="0">
              <a:solidFill>
                <a:schemeClr val="bg1">
                  <a:lumMod val="10000"/>
                </a:schemeClr>
              </a:solidFill>
              <a:latin typeface="+mn-lt"/>
              <a:cs typeface="+mn-cs"/>
            </a:endParaRPr>
          </a:p>
          <a:p>
            <a:pPr fontAlgn="auto">
              <a:spcBef>
                <a:spcPts val="0"/>
              </a:spcBef>
              <a:spcAft>
                <a:spcPts val="0"/>
              </a:spcAft>
              <a:defRPr/>
            </a:pPr>
            <a:r>
              <a:rPr lang="en-US" sz="2800" b="1" dirty="0">
                <a:solidFill>
                  <a:schemeClr val="bg1">
                    <a:lumMod val="10000"/>
                  </a:schemeClr>
                </a:solidFill>
                <a:effectLst>
                  <a:outerShdw blurRad="38100" dist="38100" dir="2700000" algn="tl">
                    <a:srgbClr val="000000">
                      <a:alpha val="43137"/>
                    </a:srgbClr>
                  </a:outerShdw>
                </a:effectLst>
                <a:latin typeface="+mj-lt"/>
                <a:cs typeface="+mn-cs"/>
              </a:rPr>
              <a:t>What: </a:t>
            </a:r>
            <a:r>
              <a:rPr lang="en-US" sz="2800" dirty="0">
                <a:solidFill>
                  <a:schemeClr val="bg1">
                    <a:lumMod val="10000"/>
                  </a:schemeClr>
                </a:solidFill>
                <a:latin typeface="+mj-lt"/>
                <a:cs typeface="+mn-cs"/>
              </a:rPr>
              <a:t>Using evidence of learning to adapt teaching and learning </a:t>
            </a:r>
          </a:p>
          <a:p>
            <a:pPr fontAlgn="auto">
              <a:spcBef>
                <a:spcPts val="0"/>
              </a:spcBef>
              <a:spcAft>
                <a:spcPts val="0"/>
              </a:spcAft>
              <a:defRPr/>
            </a:pPr>
            <a:endParaRPr lang="en-US" sz="2800" dirty="0">
              <a:solidFill>
                <a:schemeClr val="bg1">
                  <a:lumMod val="10000"/>
                </a:schemeClr>
              </a:solidFill>
              <a:latin typeface="+mj-lt"/>
              <a:cs typeface="+mn-cs"/>
            </a:endParaRPr>
          </a:p>
          <a:p>
            <a:pPr fontAlgn="auto">
              <a:spcBef>
                <a:spcPts val="0"/>
              </a:spcBef>
              <a:spcAft>
                <a:spcPts val="0"/>
              </a:spcAft>
              <a:defRPr/>
            </a:pPr>
            <a:r>
              <a:rPr lang="en-US" sz="2800" b="1" dirty="0">
                <a:solidFill>
                  <a:schemeClr val="bg1">
                    <a:lumMod val="10000"/>
                  </a:schemeClr>
                </a:solidFill>
                <a:effectLst>
                  <a:outerShdw blurRad="38100" dist="38100" dir="2700000" algn="tl">
                    <a:srgbClr val="000000">
                      <a:alpha val="43137"/>
                    </a:srgbClr>
                  </a:outerShdw>
                </a:effectLst>
                <a:latin typeface="+mj-lt"/>
                <a:cs typeface="+mn-cs"/>
              </a:rPr>
              <a:t>Why: </a:t>
            </a:r>
            <a:r>
              <a:rPr lang="en-US" sz="2800" dirty="0">
                <a:solidFill>
                  <a:schemeClr val="bg1">
                    <a:lumMod val="10000"/>
                  </a:schemeClr>
                </a:solidFill>
                <a:latin typeface="+mj-lt"/>
                <a:cs typeface="+mn-cs"/>
              </a:rPr>
              <a:t>To meet immediate learning needs</a:t>
            </a:r>
          </a:p>
          <a:p>
            <a:pPr fontAlgn="auto">
              <a:spcBef>
                <a:spcPts val="0"/>
              </a:spcBef>
              <a:spcAft>
                <a:spcPts val="0"/>
              </a:spcAft>
              <a:defRPr/>
            </a:pPr>
            <a:endParaRPr lang="en-US" sz="2800" dirty="0">
              <a:solidFill>
                <a:schemeClr val="bg1">
                  <a:lumMod val="10000"/>
                </a:schemeClr>
              </a:solidFill>
              <a:latin typeface="+mj-lt"/>
              <a:cs typeface="+mn-cs"/>
            </a:endParaRPr>
          </a:p>
          <a:p>
            <a:pPr fontAlgn="auto">
              <a:spcBef>
                <a:spcPts val="0"/>
              </a:spcBef>
              <a:spcAft>
                <a:spcPts val="0"/>
              </a:spcAft>
              <a:defRPr/>
            </a:pPr>
            <a:r>
              <a:rPr lang="en-US" sz="2800" b="1" dirty="0">
                <a:solidFill>
                  <a:schemeClr val="bg1">
                    <a:lumMod val="10000"/>
                  </a:schemeClr>
                </a:solidFill>
                <a:effectLst>
                  <a:outerShdw blurRad="38100" dist="38100" dir="2700000" algn="tl">
                    <a:srgbClr val="000000">
                      <a:alpha val="43137"/>
                    </a:srgbClr>
                  </a:outerShdw>
                </a:effectLst>
                <a:latin typeface="+mj-lt"/>
                <a:cs typeface="+mn-cs"/>
              </a:rPr>
              <a:t>When: </a:t>
            </a:r>
            <a:r>
              <a:rPr lang="en-US" sz="2800" dirty="0">
                <a:solidFill>
                  <a:schemeClr val="bg1">
                    <a:lumMod val="10000"/>
                  </a:schemeClr>
                </a:solidFill>
                <a:latin typeface="+mj-lt"/>
                <a:cs typeface="+mn-cs"/>
              </a:rPr>
              <a:t>Minute-to-minute and day-by-day</a:t>
            </a:r>
          </a:p>
        </p:txBody>
      </p:sp>
      <p:sp>
        <p:nvSpPr>
          <p:cNvPr id="27651" name="TextBox 3"/>
          <p:cNvSpPr txBox="1">
            <a:spLocks noChangeArrowheads="1"/>
          </p:cNvSpPr>
          <p:nvPr/>
        </p:nvSpPr>
        <p:spPr bwMode="auto">
          <a:xfrm>
            <a:off x="5867400" y="5943600"/>
            <a:ext cx="2881313" cy="457200"/>
          </a:xfrm>
          <a:prstGeom prst="rect">
            <a:avLst/>
          </a:prstGeom>
          <a:noFill/>
          <a:ln w="9525">
            <a:noFill/>
            <a:miter lim="800000"/>
            <a:headEnd/>
            <a:tailEnd/>
          </a:ln>
        </p:spPr>
        <p:txBody>
          <a:bodyPr wrap="none">
            <a:spAutoFit/>
          </a:bodyPr>
          <a:lstStyle/>
          <a:p>
            <a:r>
              <a:rPr lang="en-US" sz="1200">
                <a:solidFill>
                  <a:srgbClr val="0D2D5C"/>
                </a:solidFill>
                <a:latin typeface="Calibri" pitchFamily="34" charset="0"/>
              </a:rPr>
              <a:t>Marnie Thompson and Dylan Wiliam (2008)</a:t>
            </a:r>
          </a:p>
          <a:p>
            <a:r>
              <a:rPr lang="en-US" sz="1200">
                <a:solidFill>
                  <a:srgbClr val="0D2D5C"/>
                </a:solidFill>
                <a:latin typeface="Calibri" pitchFamily="34" charset="0"/>
              </a:rPr>
              <a:t>Ann Shannon and Associates (2013)</a:t>
            </a:r>
          </a:p>
        </p:txBody>
      </p:sp>
      <p:sp>
        <p:nvSpPr>
          <p:cNvPr id="6" name="Cloud Callout 5"/>
          <p:cNvSpPr>
            <a:spLocks noChangeArrowheads="1"/>
          </p:cNvSpPr>
          <p:nvPr/>
        </p:nvSpPr>
        <p:spPr bwMode="auto">
          <a:xfrm>
            <a:off x="5867400" y="914400"/>
            <a:ext cx="2590800" cy="1981200"/>
          </a:xfrm>
          <a:prstGeom prst="cloudCallout">
            <a:avLst>
              <a:gd name="adj1" fmla="val -60231"/>
              <a:gd name="adj2" fmla="val 16907"/>
            </a:avLst>
          </a:prstGeom>
          <a:solidFill>
            <a:srgbClr val="17375E"/>
          </a:solidFill>
          <a:ln w="25400" algn="ctr">
            <a:solidFill>
              <a:srgbClr val="385D8A"/>
            </a:solidFill>
            <a:round/>
            <a:headEnd/>
            <a:tailEnd/>
          </a:ln>
        </p:spPr>
        <p:txBody>
          <a:bodyPr anchor="ctr"/>
          <a:lstStyle/>
          <a:p>
            <a:pPr algn="ctr" fontAlgn="auto">
              <a:spcBef>
                <a:spcPts val="0"/>
              </a:spcBef>
              <a:spcAft>
                <a:spcPts val="0"/>
              </a:spcAft>
              <a:defRPr/>
            </a:pPr>
            <a:r>
              <a:rPr lang="en-US" dirty="0">
                <a:solidFill>
                  <a:schemeClr val="bg2"/>
                </a:solidFill>
                <a:latin typeface="+mj-lt"/>
                <a:cs typeface="+mn-cs"/>
              </a:rPr>
              <a:t>Why is this the big idea of formative assessment?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1311275"/>
          </a:xfrm>
          <a:prstGeom prst="rect">
            <a:avLst/>
          </a:prstGeom>
          <a:noFill/>
        </p:spPr>
        <p:txBody>
          <a:bodyPr>
            <a:spAutoFit/>
          </a:bodyPr>
          <a:lstStyle/>
          <a:p>
            <a:r>
              <a:rPr lang="en-US" sz="4000">
                <a:solidFill>
                  <a:srgbClr val="0D2D5C"/>
                </a:solidFill>
                <a:effectLst>
                  <a:outerShdw blurRad="38100" dist="38100" dir="2700000" algn="tl">
                    <a:srgbClr val="000000"/>
                  </a:outerShdw>
                </a:effectLst>
                <a:latin typeface="Calibri" pitchFamily="34" charset="0"/>
              </a:rPr>
              <a:t>5 Key Strategies for </a:t>
            </a:r>
          </a:p>
          <a:p>
            <a:r>
              <a:rPr lang="en-US" sz="4000">
                <a:solidFill>
                  <a:srgbClr val="0D2D5C"/>
                </a:solidFill>
                <a:effectLst>
                  <a:outerShdw blurRad="38100" dist="38100" dir="2700000" algn="tl">
                    <a:srgbClr val="000000"/>
                  </a:outerShdw>
                </a:effectLst>
                <a:latin typeface="Calibri" pitchFamily="34" charset="0"/>
              </a:rPr>
              <a:t>Formative Assessment</a:t>
            </a:r>
            <a:endParaRPr lang="en-US" sz="2400">
              <a:solidFill>
                <a:srgbClr val="0D2D5C"/>
              </a:solidFill>
              <a:effectLst>
                <a:outerShdw blurRad="38100" dist="38100" dir="2700000" algn="tl">
                  <a:srgbClr val="000000"/>
                </a:outerShdw>
              </a:effectLst>
              <a:latin typeface="Calibri" pitchFamily="34" charset="0"/>
            </a:endParaRPr>
          </a:p>
        </p:txBody>
      </p:sp>
      <p:sp>
        <p:nvSpPr>
          <p:cNvPr id="4" name="TextBox 3"/>
          <p:cNvSpPr txBox="1"/>
          <p:nvPr/>
        </p:nvSpPr>
        <p:spPr>
          <a:xfrm>
            <a:off x="304800" y="2057400"/>
            <a:ext cx="8382000" cy="4616450"/>
          </a:xfrm>
          <a:prstGeom prst="rect">
            <a:avLst/>
          </a:prstGeom>
          <a:noFill/>
        </p:spPr>
        <p:txBody>
          <a:bodyPr>
            <a:spAutoFit/>
          </a:bodyPr>
          <a:lstStyle/>
          <a:p>
            <a:pPr marL="342900" indent="-342900">
              <a:spcAft>
                <a:spcPts val="600"/>
              </a:spcAft>
              <a:buFont typeface="Calibri" pitchFamily="34" charset="0"/>
              <a:buAutoNum type="arabicPeriod"/>
            </a:pPr>
            <a:r>
              <a:rPr lang="en-US" sz="2700">
                <a:solidFill>
                  <a:srgbClr val="191919"/>
                </a:solidFill>
                <a:latin typeface="Calibri" pitchFamily="34" charset="0"/>
              </a:rPr>
              <a:t>Clarifying and sharing learning intentions and criteria for success;</a:t>
            </a:r>
          </a:p>
          <a:p>
            <a:pPr marL="342900" indent="-342900">
              <a:spcAft>
                <a:spcPts val="600"/>
              </a:spcAft>
              <a:buFont typeface="Calibri" pitchFamily="34" charset="0"/>
              <a:buAutoNum type="arabicPeriod"/>
            </a:pPr>
            <a:r>
              <a:rPr lang="en-US" sz="2700">
                <a:solidFill>
                  <a:srgbClr val="191919"/>
                </a:solidFill>
                <a:latin typeface="Calibri" pitchFamily="34" charset="0"/>
              </a:rPr>
              <a:t>Engineering effective classroom discussions, questions, and learning tasks;</a:t>
            </a:r>
          </a:p>
          <a:p>
            <a:pPr marL="342900" indent="-342900">
              <a:spcAft>
                <a:spcPts val="600"/>
              </a:spcAft>
              <a:buFont typeface="Calibri" pitchFamily="34" charset="0"/>
              <a:buAutoNum type="arabicPeriod"/>
            </a:pPr>
            <a:r>
              <a:rPr lang="en-US" sz="2700">
                <a:solidFill>
                  <a:srgbClr val="191919"/>
                </a:solidFill>
                <a:latin typeface="Calibri" pitchFamily="34" charset="0"/>
              </a:rPr>
              <a:t>Providing feedback that moves learners forward;</a:t>
            </a:r>
          </a:p>
          <a:p>
            <a:pPr marL="342900" indent="-342900">
              <a:spcAft>
                <a:spcPts val="600"/>
              </a:spcAft>
              <a:buFont typeface="Calibri" pitchFamily="34" charset="0"/>
              <a:buAutoNum type="arabicPeriod"/>
            </a:pPr>
            <a:r>
              <a:rPr lang="en-US" sz="2700">
                <a:solidFill>
                  <a:srgbClr val="191919"/>
                </a:solidFill>
                <a:latin typeface="Calibri" pitchFamily="34" charset="0"/>
              </a:rPr>
              <a:t>Activating students as instructional resources for one another; and</a:t>
            </a:r>
          </a:p>
          <a:p>
            <a:pPr marL="342900" indent="-342900">
              <a:spcAft>
                <a:spcPts val="600"/>
              </a:spcAft>
              <a:buFont typeface="Calibri" pitchFamily="34" charset="0"/>
              <a:buAutoNum type="arabicPeriod"/>
            </a:pPr>
            <a:r>
              <a:rPr lang="en-US" sz="2700">
                <a:solidFill>
                  <a:srgbClr val="191919"/>
                </a:solidFill>
                <a:latin typeface="Calibri" pitchFamily="34" charset="0"/>
              </a:rPr>
              <a:t>Activating students as owners of their own learning.</a:t>
            </a:r>
          </a:p>
          <a:p>
            <a:pPr marL="342900" indent="-342900">
              <a:buFont typeface="Calibri" pitchFamily="34" charset="0"/>
              <a:buNone/>
            </a:pPr>
            <a:endParaRPr lang="en-US" sz="2800">
              <a:solidFill>
                <a:srgbClr val="191919"/>
              </a:solidFill>
              <a:latin typeface="Calibri" pitchFamily="34" charset="0"/>
            </a:endParaRPr>
          </a:p>
          <a:p>
            <a:pPr marL="342900" indent="-342900"/>
            <a:endParaRPr lang="en-US" sz="2800">
              <a:solidFill>
                <a:srgbClr val="191919"/>
              </a:solidFill>
              <a:latin typeface="Calibri" pitchFamily="34" charset="0"/>
            </a:endParaRPr>
          </a:p>
        </p:txBody>
      </p:sp>
      <p:sp>
        <p:nvSpPr>
          <p:cNvPr id="29699" name="Rectangle 2"/>
          <p:cNvSpPr>
            <a:spLocks noChangeArrowheads="1"/>
          </p:cNvSpPr>
          <p:nvPr/>
        </p:nvSpPr>
        <p:spPr bwMode="auto">
          <a:xfrm>
            <a:off x="5562600" y="5943600"/>
            <a:ext cx="3043238" cy="366713"/>
          </a:xfrm>
          <a:prstGeom prst="rect">
            <a:avLst/>
          </a:prstGeom>
          <a:noFill/>
          <a:ln w="9525">
            <a:noFill/>
            <a:miter lim="800000"/>
            <a:headEnd/>
            <a:tailEnd/>
          </a:ln>
        </p:spPr>
        <p:txBody>
          <a:bodyPr wrap="none">
            <a:spAutoFit/>
          </a:bodyPr>
          <a:lstStyle/>
          <a:p>
            <a:r>
              <a:rPr lang="en-US">
                <a:solidFill>
                  <a:srgbClr val="0D2D5C"/>
                </a:solidFill>
                <a:latin typeface="Calibri" pitchFamily="34" charset="0"/>
              </a:rPr>
              <a:t>(Thompson and Wiliam, 2008) </a:t>
            </a:r>
          </a:p>
        </p:txBody>
      </p:sp>
      <p:sp>
        <p:nvSpPr>
          <p:cNvPr id="6" name="Cloud Callout 5"/>
          <p:cNvSpPr>
            <a:spLocks noChangeArrowheads="1"/>
          </p:cNvSpPr>
          <p:nvPr/>
        </p:nvSpPr>
        <p:spPr bwMode="auto">
          <a:xfrm>
            <a:off x="5486400" y="152400"/>
            <a:ext cx="3424238" cy="1466850"/>
          </a:xfrm>
          <a:prstGeom prst="cloudCallout">
            <a:avLst>
              <a:gd name="adj1" fmla="val -57417"/>
              <a:gd name="adj2" fmla="val 39829"/>
            </a:avLst>
          </a:prstGeom>
          <a:solidFill>
            <a:srgbClr val="17375E"/>
          </a:solidFill>
          <a:ln w="25400" algn="ctr">
            <a:solidFill>
              <a:srgbClr val="385D8A"/>
            </a:solidFill>
            <a:round/>
            <a:headEnd/>
            <a:tailEnd/>
          </a:ln>
        </p:spPr>
        <p:txBody>
          <a:bodyPr anchor="ctr"/>
          <a:lstStyle/>
          <a:p>
            <a:pPr algn="ctr" fontAlgn="auto">
              <a:spcBef>
                <a:spcPts val="0"/>
              </a:spcBef>
              <a:spcAft>
                <a:spcPts val="0"/>
              </a:spcAft>
              <a:defRPr/>
            </a:pPr>
            <a:r>
              <a:rPr lang="en-US" dirty="0">
                <a:solidFill>
                  <a:schemeClr val="bg2"/>
                </a:solidFill>
                <a:latin typeface="+mj-lt"/>
                <a:cs typeface="+mn-cs"/>
              </a:rPr>
              <a:t>Where are you doing well, where could you improve?</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9154</TotalTime>
  <Words>1779</Words>
  <Application>Microsoft Office PowerPoint</Application>
  <PresentationFormat>On-screen Show (4:3)</PresentationFormat>
  <Paragraphs>400</Paragraphs>
  <Slides>48</Slides>
  <Notes>23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Introduction to the Math Design Collaborative</vt:lpstr>
      <vt:lpstr>WHY MDC?</vt:lpstr>
      <vt:lpstr>PowerPoint Presentation</vt:lpstr>
      <vt:lpstr>THE MDC LESSON</vt:lpstr>
      <vt:lpstr>Continuing Discussions. . .   </vt:lpstr>
      <vt:lpstr>Our Agenda</vt:lpstr>
      <vt:lpstr>MDC Training</vt:lpstr>
      <vt:lpstr>PowerPoint Presentation</vt:lpstr>
      <vt:lpstr>PowerPoint Presentation</vt:lpstr>
      <vt:lpstr>MDC Training</vt:lpstr>
      <vt:lpstr>OTES</vt:lpstr>
      <vt:lpstr>OTES/Teacher Evaluation</vt:lpstr>
      <vt:lpstr>Structure of a  Concept Development FAL</vt:lpstr>
      <vt:lpstr>PowerPoint Presentation</vt:lpstr>
      <vt:lpstr>PowerPoint Presentation</vt:lpstr>
      <vt:lpstr>Lesson Format</vt:lpstr>
      <vt:lpstr>Questions for Table 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Videos of People Enacting Lesson</vt:lpstr>
      <vt:lpstr>PowerPoint Presentation</vt:lpstr>
      <vt:lpstr>Identifying Misconceptions/ Measuring Student Growth</vt:lpstr>
      <vt:lpstr>Effective Feedback </vt:lpstr>
      <vt:lpstr> Criteria for Feedback </vt:lpstr>
      <vt:lpstr>Thinking about why we ask questions</vt:lpstr>
      <vt:lpstr>What types of questions develop thinking and reasoning?</vt:lpstr>
      <vt:lpstr>Effective Questioning </vt:lpstr>
      <vt:lpstr>PowerPoint Presentation</vt:lpstr>
      <vt:lpstr>PowerPoint Presentation</vt:lpstr>
      <vt:lpstr>PowerPoint Presentation</vt:lpstr>
      <vt:lpstr>PowerPoint Presentation</vt:lpstr>
      <vt:lpstr>PowerPoint Presentation</vt:lpstr>
      <vt:lpstr>Planning MDC</vt:lpstr>
      <vt:lpstr>Tasks?  What are these?</vt:lpstr>
      <vt:lpstr>Pythagorean Triples Task</vt:lpstr>
      <vt:lpstr>Web Addresses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sgraham</dc:creator>
  <cp:lastModifiedBy>Kathryn Golden</cp:lastModifiedBy>
  <cp:revision>37</cp:revision>
  <cp:lastPrinted>2016-08-22T16:38:02Z</cp:lastPrinted>
  <dcterms:created xsi:type="dcterms:W3CDTF">2014-11-19T15:43:51Z</dcterms:created>
  <dcterms:modified xsi:type="dcterms:W3CDTF">2016-09-06T16:39:19Z</dcterms:modified>
</cp:coreProperties>
</file>