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78"/>
  </p:notesMasterIdLst>
  <p:handoutMasterIdLst>
    <p:handoutMasterId r:id="rId79"/>
  </p:handoutMasterIdLst>
  <p:sldIdLst>
    <p:sldId id="401" r:id="rId2"/>
    <p:sldId id="288" r:id="rId3"/>
    <p:sldId id="290" r:id="rId4"/>
    <p:sldId id="400" r:id="rId5"/>
    <p:sldId id="292" r:id="rId6"/>
    <p:sldId id="293" r:id="rId7"/>
    <p:sldId id="418" r:id="rId8"/>
    <p:sldId id="419" r:id="rId9"/>
    <p:sldId id="375" r:id="rId10"/>
    <p:sldId id="330" r:id="rId11"/>
    <p:sldId id="286" r:id="rId12"/>
    <p:sldId id="296" r:id="rId13"/>
    <p:sldId id="297" r:id="rId14"/>
    <p:sldId id="360" r:id="rId15"/>
    <p:sldId id="258" r:id="rId16"/>
    <p:sldId id="260" r:id="rId17"/>
    <p:sldId id="266" r:id="rId18"/>
    <p:sldId id="273" r:id="rId19"/>
    <p:sldId id="298" r:id="rId20"/>
    <p:sldId id="278" r:id="rId21"/>
    <p:sldId id="282" r:id="rId22"/>
    <p:sldId id="371" r:id="rId23"/>
    <p:sldId id="377" r:id="rId24"/>
    <p:sldId id="402" r:id="rId25"/>
    <p:sldId id="336" r:id="rId26"/>
    <p:sldId id="337" r:id="rId27"/>
    <p:sldId id="338" r:id="rId28"/>
    <p:sldId id="342" r:id="rId29"/>
    <p:sldId id="403" r:id="rId30"/>
    <p:sldId id="384" r:id="rId31"/>
    <p:sldId id="380" r:id="rId32"/>
    <p:sldId id="381" r:id="rId33"/>
    <p:sldId id="388" r:id="rId34"/>
    <p:sldId id="382" r:id="rId35"/>
    <p:sldId id="383" r:id="rId36"/>
    <p:sldId id="404" r:id="rId37"/>
    <p:sldId id="341" r:id="rId38"/>
    <p:sldId id="406" r:id="rId39"/>
    <p:sldId id="407" r:id="rId40"/>
    <p:sldId id="374" r:id="rId41"/>
    <p:sldId id="408" r:id="rId42"/>
    <p:sldId id="409" r:id="rId43"/>
    <p:sldId id="386" r:id="rId44"/>
    <p:sldId id="344" r:id="rId45"/>
    <p:sldId id="346" r:id="rId46"/>
    <p:sldId id="348" r:id="rId47"/>
    <p:sldId id="355" r:id="rId48"/>
    <p:sldId id="387" r:id="rId49"/>
    <p:sldId id="350" r:id="rId50"/>
    <p:sldId id="349" r:id="rId51"/>
    <p:sldId id="389" r:id="rId52"/>
    <p:sldId id="390" r:id="rId53"/>
    <p:sldId id="391" r:id="rId54"/>
    <p:sldId id="392" r:id="rId55"/>
    <p:sldId id="394" r:id="rId56"/>
    <p:sldId id="395" r:id="rId57"/>
    <p:sldId id="396" r:id="rId58"/>
    <p:sldId id="397" r:id="rId59"/>
    <p:sldId id="322" r:id="rId60"/>
    <p:sldId id="405" r:id="rId61"/>
    <p:sldId id="323" r:id="rId62"/>
    <p:sldId id="324" r:id="rId63"/>
    <p:sldId id="325" r:id="rId64"/>
    <p:sldId id="365" r:id="rId65"/>
    <p:sldId id="366" r:id="rId66"/>
    <p:sldId id="367" r:id="rId67"/>
    <p:sldId id="368" r:id="rId68"/>
    <p:sldId id="410" r:id="rId69"/>
    <p:sldId id="411" r:id="rId70"/>
    <p:sldId id="412" r:id="rId71"/>
    <p:sldId id="413" r:id="rId72"/>
    <p:sldId id="414" r:id="rId73"/>
    <p:sldId id="369" r:id="rId74"/>
    <p:sldId id="370" r:id="rId75"/>
    <p:sldId id="416" r:id="rId76"/>
    <p:sldId id="295" r:id="rId7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CC9900"/>
    <a:srgbClr val="996633"/>
    <a:srgbClr val="155ED5"/>
    <a:srgbClr val="528B98"/>
    <a:srgbClr val="4794A3"/>
    <a:srgbClr val="573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fontAlgn="auto">
              <a:spcBef>
                <a:spcPts val="0"/>
              </a:spcBef>
              <a:spcAft>
                <a:spcPts val="0"/>
              </a:spcAft>
              <a:defRPr sz="1200">
                <a:latin typeface="+mn-lt"/>
                <a:cs typeface="+mn-cs"/>
              </a:defRPr>
            </a:lvl1pPr>
          </a:lstStyle>
          <a:p>
            <a:pPr>
              <a:defRPr/>
            </a:pPr>
            <a:fld id="{75FF645F-97BF-4DF9-9FEF-0568F0DFA095}" type="datetimeFigureOut">
              <a:rPr lang="en-US"/>
              <a:pPr>
                <a:defRPr/>
              </a:pPr>
              <a:t>9/6/2016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fontAlgn="auto">
              <a:spcBef>
                <a:spcPts val="0"/>
              </a:spcBef>
              <a:spcAft>
                <a:spcPts val="0"/>
              </a:spcAft>
              <a:defRPr sz="1200">
                <a:latin typeface="+mn-lt"/>
                <a:cs typeface="+mn-cs"/>
              </a:defRPr>
            </a:lvl1pPr>
          </a:lstStyle>
          <a:p>
            <a:pPr>
              <a:defRPr/>
            </a:pPr>
            <a:fld id="{A71BDAC1-0BB1-4096-BB34-56B7F7B55659}" type="slidenum">
              <a:rPr lang="en-US"/>
              <a:pPr>
                <a:defRPr/>
              </a:pPr>
              <a:t>‹#›</a:t>
            </a:fld>
            <a:endParaRPr lang="en-US"/>
          </a:p>
        </p:txBody>
      </p:sp>
    </p:spTree>
    <p:extLst>
      <p:ext uri="{BB962C8B-B14F-4D97-AF65-F5344CB8AC3E}">
        <p14:creationId xmlns:p14="http://schemas.microsoft.com/office/powerpoint/2010/main" val="191289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fontAlgn="auto">
              <a:spcBef>
                <a:spcPts val="0"/>
              </a:spcBef>
              <a:spcAft>
                <a:spcPts val="0"/>
              </a:spcAft>
              <a:defRPr sz="1200">
                <a:latin typeface="+mn-lt"/>
                <a:cs typeface="+mn-cs"/>
              </a:defRPr>
            </a:lvl1pPr>
          </a:lstStyle>
          <a:p>
            <a:pPr>
              <a:defRPr/>
            </a:pPr>
            <a:fld id="{B6FE81DD-00DE-43AC-B798-0A488F4CC836}" type="datetimeFigureOut">
              <a:rPr lang="en-US"/>
              <a:pPr>
                <a:defRPr/>
              </a:pPr>
              <a:t>9/6/2016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fontAlgn="auto">
              <a:spcBef>
                <a:spcPts val="0"/>
              </a:spcBef>
              <a:spcAft>
                <a:spcPts val="0"/>
              </a:spcAft>
              <a:defRPr sz="1200">
                <a:latin typeface="+mn-lt"/>
                <a:cs typeface="+mn-cs"/>
              </a:defRPr>
            </a:lvl1pPr>
          </a:lstStyle>
          <a:p>
            <a:pPr>
              <a:defRPr/>
            </a:pPr>
            <a:fld id="{D259645D-B080-4850-AADD-E6DED407C513}" type="slidenum">
              <a:rPr lang="en-US"/>
              <a:pPr>
                <a:defRPr/>
              </a:pPr>
              <a:t>‹#›</a:t>
            </a:fld>
            <a:endParaRPr lang="en-US"/>
          </a:p>
        </p:txBody>
      </p:sp>
    </p:spTree>
    <p:extLst>
      <p:ext uri="{BB962C8B-B14F-4D97-AF65-F5344CB8AC3E}">
        <p14:creationId xmlns:p14="http://schemas.microsoft.com/office/powerpoint/2010/main" val="3681940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 do you implement Formative Assessment in your classroom?</a:t>
            </a:r>
          </a:p>
          <a:p>
            <a:endParaRPr lang="en-US" smtClean="0"/>
          </a:p>
          <a:p>
            <a:r>
              <a:rPr lang="en-US" smtClean="0"/>
              <a:t>Split Group of teacher into five groups</a:t>
            </a:r>
          </a:p>
          <a:p>
            <a:endParaRPr lang="en-US" smtClean="0"/>
          </a:p>
          <a:p>
            <a:r>
              <a:rPr lang="en-US" smtClean="0"/>
              <a:t>Have each group look at each of the five formative assessment strategies and identify how they implement each of the strategies</a:t>
            </a:r>
          </a:p>
          <a:p>
            <a:endParaRPr lang="en-US" smtClean="0"/>
          </a:p>
          <a:p>
            <a:r>
              <a:rPr lang="en-US" smtClean="0"/>
              <a:t>Rotate ever two minutes</a:t>
            </a:r>
          </a:p>
          <a:p>
            <a:endParaRPr lang="en-US" smtClean="0"/>
          </a:p>
          <a:p>
            <a:r>
              <a:rPr lang="en-US" smtClean="0"/>
              <a:t>Have teachers at the last chart paper identify the best idea of  that formative assessment strategy</a:t>
            </a:r>
          </a:p>
        </p:txBody>
      </p:sp>
      <p:sp>
        <p:nvSpPr>
          <p:cNvPr id="4" name="Slide Number Placeholder 3"/>
          <p:cNvSpPr>
            <a:spLocks noGrp="1"/>
          </p:cNvSpPr>
          <p:nvPr>
            <p:ph type="sldNum" sz="quarter" idx="5"/>
          </p:nvPr>
        </p:nvSpPr>
        <p:spPr/>
        <p:txBody>
          <a:bodyPr/>
          <a:lstStyle/>
          <a:p>
            <a:pPr>
              <a:defRPr/>
            </a:pPr>
            <a:fld id="{777F3ADE-3873-4AEC-97F8-16D6956A38F7}" type="slidenum">
              <a:rPr lang="en-US" smtClean="0"/>
              <a:pPr>
                <a:defRPr/>
              </a:pPr>
              <a:t>22</a:t>
            </a:fld>
            <a:endParaRPr lang="en-US"/>
          </a:p>
        </p:txBody>
      </p:sp>
    </p:spTree>
    <p:extLst>
      <p:ext uri="{BB962C8B-B14F-4D97-AF65-F5344CB8AC3E}">
        <p14:creationId xmlns:p14="http://schemas.microsoft.com/office/powerpoint/2010/main" val="151856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Concept Development</a:t>
            </a:r>
          </a:p>
          <a:p>
            <a:r>
              <a:rPr lang="en-US" smtClean="0"/>
              <a:t>Help students and teachers realize the CCSSM requirement that “Proficient students expect mathematics to make sense.” These lessons are designed to reveal and develop students’ conceptions, and misconceptions, of significant mathematical ideas and how these connect to their other knowledge.</a:t>
            </a:r>
          </a:p>
          <a:p>
            <a:r>
              <a:rPr lang="en-US" smtClean="0"/>
              <a:t>Problem Solving</a:t>
            </a:r>
          </a:p>
          <a:p>
            <a:r>
              <a:rPr lang="en-US" b="1" smtClean="0"/>
              <a:t>	</a:t>
            </a:r>
            <a:r>
              <a:rPr lang="en-US" smtClean="0"/>
              <a:t>Help students and teachers also realize the CCSSM requirement that “They take an active stance in solving mathematical problems.” These lessons are designed to assess and develop students’ capacity to apply their mathematics flexibly to non-routine unstructured problems, both from the real world and within pure mathematics.</a:t>
            </a:r>
            <a:endParaRPr lang="en-US" b="1" smtClean="0"/>
          </a:p>
          <a:p>
            <a:endParaRPr lang="en-US" smtClean="0"/>
          </a:p>
        </p:txBody>
      </p:sp>
      <p:sp>
        <p:nvSpPr>
          <p:cNvPr id="4" name="Slide Number Placeholder 3"/>
          <p:cNvSpPr>
            <a:spLocks noGrp="1"/>
          </p:cNvSpPr>
          <p:nvPr>
            <p:ph type="sldNum" sz="quarter" idx="5"/>
          </p:nvPr>
        </p:nvSpPr>
        <p:spPr/>
        <p:txBody>
          <a:bodyPr/>
          <a:lstStyle/>
          <a:p>
            <a:pPr>
              <a:defRPr/>
            </a:pPr>
            <a:fld id="{35A126E3-EDDA-4A49-A725-2950EFD703FB}" type="slidenum">
              <a:rPr lang="en-US" smtClean="0"/>
              <a:pPr>
                <a:defRPr/>
              </a:pPr>
              <a:t>27</a:t>
            </a:fld>
            <a:endParaRPr lang="en-US"/>
          </a:p>
        </p:txBody>
      </p:sp>
    </p:spTree>
    <p:extLst>
      <p:ext uri="{BB962C8B-B14F-4D97-AF65-F5344CB8AC3E}">
        <p14:creationId xmlns:p14="http://schemas.microsoft.com/office/powerpoint/2010/main" val="35003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a:t>9:10 – 9:30</a:t>
            </a:r>
          </a:p>
          <a:p>
            <a:r>
              <a:rPr lang="en-US" sz="1400"/>
              <a:t>Intro to Problem Solving Lesson </a:t>
            </a:r>
          </a:p>
          <a:p>
            <a:r>
              <a:rPr lang="en-US" sz="1400"/>
              <a:t>Pre-assessment for problem-solving </a:t>
            </a:r>
          </a:p>
          <a:p>
            <a:r>
              <a:rPr lang="en-US" sz="1400"/>
              <a:t>(break is embedded)</a:t>
            </a:r>
          </a:p>
          <a:p>
            <a:r>
              <a:rPr lang="en-US" sz="1400"/>
              <a:t>Lead: Sandra</a:t>
            </a:r>
          </a:p>
          <a:p>
            <a:endParaRPr lang="en-US" sz="1400"/>
          </a:p>
        </p:txBody>
      </p:sp>
      <p:sp>
        <p:nvSpPr>
          <p:cNvPr id="4" name="Slide Number Placeholder 3"/>
          <p:cNvSpPr>
            <a:spLocks noGrp="1"/>
          </p:cNvSpPr>
          <p:nvPr>
            <p:ph type="sldNum" sz="quarter" idx="5"/>
          </p:nvPr>
        </p:nvSpPr>
        <p:spPr/>
        <p:txBody>
          <a:bodyPr/>
          <a:lstStyle/>
          <a:p>
            <a:pPr>
              <a:defRPr/>
            </a:pPr>
            <a:fld id="{364969BC-F4A1-47E7-8146-1B078AA1E4C0}" type="slidenum">
              <a:rPr lang="en-US" smtClean="0"/>
              <a:pPr>
                <a:defRPr/>
              </a:pPr>
              <a:t>74</a:t>
            </a:fld>
            <a:endParaRPr lang="en-US"/>
          </a:p>
        </p:txBody>
      </p:sp>
    </p:spTree>
    <p:extLst>
      <p:ext uri="{BB962C8B-B14F-4D97-AF65-F5344CB8AC3E}">
        <p14:creationId xmlns:p14="http://schemas.microsoft.com/office/powerpoint/2010/main" val="333081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DDC53D-4740-427B-9D4C-051B95D305A4}" type="datetime1">
              <a:rPr lang="en-US" smtClean="0"/>
              <a:t>9/6/2016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6" name="Slide Number Placeholder 5"/>
          <p:cNvSpPr>
            <a:spLocks noGrp="1"/>
          </p:cNvSpPr>
          <p:nvPr>
            <p:ph type="sldNum" sz="quarter" idx="12"/>
          </p:nvPr>
        </p:nvSpPr>
        <p:spPr/>
        <p:txBody>
          <a:bodyPr/>
          <a:lstStyle>
            <a:lvl1pPr>
              <a:defRPr/>
            </a:lvl1pPr>
          </a:lstStyle>
          <a:p>
            <a:pPr>
              <a:defRPr/>
            </a:pPr>
            <a:fld id="{939307C1-021D-4AF3-B846-2A93B13401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40B2D-1300-4E1D-B50A-8611B3280875}" type="datetime1">
              <a:rPr lang="en-US" smtClean="0"/>
              <a:t>9/6/2016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6" name="Slide Number Placeholder 5"/>
          <p:cNvSpPr>
            <a:spLocks noGrp="1"/>
          </p:cNvSpPr>
          <p:nvPr>
            <p:ph type="sldNum" sz="quarter" idx="12"/>
          </p:nvPr>
        </p:nvSpPr>
        <p:spPr/>
        <p:txBody>
          <a:bodyPr/>
          <a:lstStyle>
            <a:lvl1pPr>
              <a:defRPr/>
            </a:lvl1pPr>
          </a:lstStyle>
          <a:p>
            <a:pPr>
              <a:defRPr/>
            </a:pPr>
            <a:fld id="{38728BB8-0764-4A8F-94A7-07F86E7E6E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BF4537-5382-4D7B-B397-7BA7F1F36594}" type="datetime1">
              <a:rPr lang="en-US" smtClean="0"/>
              <a:t>9/6/2016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6" name="Slide Number Placeholder 5"/>
          <p:cNvSpPr>
            <a:spLocks noGrp="1"/>
          </p:cNvSpPr>
          <p:nvPr>
            <p:ph type="sldNum" sz="quarter" idx="12"/>
          </p:nvPr>
        </p:nvSpPr>
        <p:spPr/>
        <p:txBody>
          <a:bodyPr/>
          <a:lstStyle>
            <a:lvl1pPr>
              <a:defRPr/>
            </a:lvl1pPr>
          </a:lstStyle>
          <a:p>
            <a:pPr>
              <a:defRPr/>
            </a:pPr>
            <a:fld id="{7695F411-CED7-485D-9CC1-5895AFA0A6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56D91D-FB34-4BE7-9298-9947525D3A47}" type="datetime1">
              <a:rPr lang="en-US" smtClean="0"/>
              <a:t>9/6/2016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6" name="Slide Number Placeholder 5"/>
          <p:cNvSpPr>
            <a:spLocks noGrp="1"/>
          </p:cNvSpPr>
          <p:nvPr>
            <p:ph type="sldNum" sz="quarter" idx="12"/>
          </p:nvPr>
        </p:nvSpPr>
        <p:spPr/>
        <p:txBody>
          <a:bodyPr/>
          <a:lstStyle>
            <a:lvl1pPr>
              <a:defRPr/>
            </a:lvl1pPr>
          </a:lstStyle>
          <a:p>
            <a:pPr>
              <a:defRPr/>
            </a:pPr>
            <a:fld id="{29BB885C-AE5B-4C44-A45A-AAD2ACCDBB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131BB5-611C-4C49-A06F-66151568F3FD}" type="datetime1">
              <a:rPr lang="en-US" smtClean="0"/>
              <a:t>9/6/2016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6" name="Slide Number Placeholder 5"/>
          <p:cNvSpPr>
            <a:spLocks noGrp="1"/>
          </p:cNvSpPr>
          <p:nvPr>
            <p:ph type="sldNum" sz="quarter" idx="12"/>
          </p:nvPr>
        </p:nvSpPr>
        <p:spPr/>
        <p:txBody>
          <a:bodyPr/>
          <a:lstStyle>
            <a:lvl1pPr>
              <a:defRPr/>
            </a:lvl1pPr>
          </a:lstStyle>
          <a:p>
            <a:pPr>
              <a:defRPr/>
            </a:pPr>
            <a:fld id="{1C3686BE-FAA1-4523-9646-2100F39ABB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0A3890-54EE-4FB2-8B88-C1D66E8B025E}" type="datetime1">
              <a:rPr lang="en-US" smtClean="0"/>
              <a:t>9/6/2016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7" name="Slide Number Placeholder 5"/>
          <p:cNvSpPr>
            <a:spLocks noGrp="1"/>
          </p:cNvSpPr>
          <p:nvPr>
            <p:ph type="sldNum" sz="quarter" idx="12"/>
          </p:nvPr>
        </p:nvSpPr>
        <p:spPr/>
        <p:txBody>
          <a:bodyPr/>
          <a:lstStyle>
            <a:lvl1pPr>
              <a:defRPr/>
            </a:lvl1pPr>
          </a:lstStyle>
          <a:p>
            <a:pPr>
              <a:defRPr/>
            </a:pPr>
            <a:fld id="{363770E5-8F7F-4B68-B842-0F3095EF64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C9D5BA-D98A-4D60-B31A-C182139AF9EA}" type="datetime1">
              <a:rPr lang="en-US" smtClean="0"/>
              <a:t>9/6/2016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9" name="Slide Number Placeholder 5"/>
          <p:cNvSpPr>
            <a:spLocks noGrp="1"/>
          </p:cNvSpPr>
          <p:nvPr>
            <p:ph type="sldNum" sz="quarter" idx="12"/>
          </p:nvPr>
        </p:nvSpPr>
        <p:spPr/>
        <p:txBody>
          <a:bodyPr/>
          <a:lstStyle>
            <a:lvl1pPr>
              <a:defRPr/>
            </a:lvl1pPr>
          </a:lstStyle>
          <a:p>
            <a:pPr>
              <a:defRPr/>
            </a:pPr>
            <a:fld id="{4460A9C1-73DE-44CC-84BB-E331060E76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BD8793-9C69-4AB5-A8D1-7FF1A3591E92}" type="datetime1">
              <a:rPr lang="en-US" smtClean="0"/>
              <a:t>9/6/2016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5" name="Slide Number Placeholder 5"/>
          <p:cNvSpPr>
            <a:spLocks noGrp="1"/>
          </p:cNvSpPr>
          <p:nvPr>
            <p:ph type="sldNum" sz="quarter" idx="12"/>
          </p:nvPr>
        </p:nvSpPr>
        <p:spPr/>
        <p:txBody>
          <a:bodyPr/>
          <a:lstStyle>
            <a:lvl1pPr>
              <a:defRPr/>
            </a:lvl1pPr>
          </a:lstStyle>
          <a:p>
            <a:pPr>
              <a:defRPr/>
            </a:pPr>
            <a:fld id="{99E3ADD5-A9EA-449D-8B36-0D76F03647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D09291-5F38-4FC3-B330-8A35E1168DBD}" type="datetime1">
              <a:rPr lang="en-US" smtClean="0"/>
              <a:t>9/6/2016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4" name="Slide Number Placeholder 5"/>
          <p:cNvSpPr>
            <a:spLocks noGrp="1"/>
          </p:cNvSpPr>
          <p:nvPr>
            <p:ph type="sldNum" sz="quarter" idx="12"/>
          </p:nvPr>
        </p:nvSpPr>
        <p:spPr/>
        <p:txBody>
          <a:bodyPr/>
          <a:lstStyle>
            <a:lvl1pPr>
              <a:defRPr/>
            </a:lvl1pPr>
          </a:lstStyle>
          <a:p>
            <a:pPr>
              <a:defRPr/>
            </a:pPr>
            <a:fld id="{722CC5A6-5F45-46D8-B3D7-B612AA892B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DBF9C9-F793-4272-B88A-A24465C35496}" type="datetime1">
              <a:rPr lang="en-US" smtClean="0"/>
              <a:t>9/6/2016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7" name="Slide Number Placeholder 5"/>
          <p:cNvSpPr>
            <a:spLocks noGrp="1"/>
          </p:cNvSpPr>
          <p:nvPr>
            <p:ph type="sldNum" sz="quarter" idx="12"/>
          </p:nvPr>
        </p:nvSpPr>
        <p:spPr/>
        <p:txBody>
          <a:bodyPr/>
          <a:lstStyle>
            <a:lvl1pPr>
              <a:defRPr/>
            </a:lvl1pPr>
          </a:lstStyle>
          <a:p>
            <a:pPr>
              <a:defRPr/>
            </a:pPr>
            <a:fld id="{3813DA25-3A43-4E85-A1AA-635335F673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06EC95-8E74-4B8A-A506-971D1B9453C5}" type="datetime1">
              <a:rPr lang="en-US" smtClean="0"/>
              <a:t>9/6/2016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http://bit.ly/1eQbWQd</a:t>
            </a:r>
            <a:endParaRPr lang="en-US"/>
          </a:p>
        </p:txBody>
      </p:sp>
      <p:sp>
        <p:nvSpPr>
          <p:cNvPr id="7" name="Slide Number Placeholder 5"/>
          <p:cNvSpPr>
            <a:spLocks noGrp="1"/>
          </p:cNvSpPr>
          <p:nvPr>
            <p:ph type="sldNum" sz="quarter" idx="12"/>
          </p:nvPr>
        </p:nvSpPr>
        <p:spPr/>
        <p:txBody>
          <a:bodyPr/>
          <a:lstStyle>
            <a:lvl1pPr>
              <a:defRPr/>
            </a:lvl1pPr>
          </a:lstStyle>
          <a:p>
            <a:pPr>
              <a:defRPr/>
            </a:pPr>
            <a:fld id="{950D67A0-5233-4848-9C4D-A30F852C3C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51BA3C-F92B-4A40-95B1-D2760F712BEB}" type="datetime1">
              <a:rPr lang="en-US" smtClean="0"/>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http://bit.ly/1eQbWQd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C488EF-CE53-4EA7-BCA7-11822F8542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onno@cvccworks.edu" TargetMode="External"/><Relationship Id="rId2" Type="http://schemas.openxmlformats.org/officeDocument/2006/relationships/hyperlink" Target="mailto:kgolden@cvccworks.edu"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mailto:educoachj@aol.com" TargetMode="External"/><Relationship Id="rId4" Type="http://schemas.openxmlformats.org/officeDocument/2006/relationships/hyperlink" Target="mailto:cjones@firelandsschool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DZFcDGpL4U&amp;list=RDPtZ1pmY0VzI&amp;index=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map.mathshell.org/lessons.php?unit=9245&amp;collection=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ga1WZ14o1TI"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zDZFcDGpL4U&amp;list=RDPtZ1pmY0VzI&amp;index=4" TargetMode="External"/><Relationship Id="rId2" Type="http://schemas.openxmlformats.org/officeDocument/2006/relationships/hyperlink" Target="http://www.map.mathshell.org/" TargetMode="External"/><Relationship Id="rId1" Type="http://schemas.openxmlformats.org/officeDocument/2006/relationships/slideLayout" Target="../slideLayouts/slideLayout1.xml"/><Relationship Id="rId6" Type="http://schemas.openxmlformats.org/officeDocument/2006/relationships/hyperlink" Target="http://collegeready.gatesfoundation.org/Learning/MathDesignCollaborative" TargetMode="External"/><Relationship Id="rId5" Type="http://schemas.openxmlformats.org/officeDocument/2006/relationships/hyperlink" Target="https://www.youtube.com/watch?v=PtZ1pmY0VzI" TargetMode="External"/><Relationship Id="rId4" Type="http://schemas.openxmlformats.org/officeDocument/2006/relationships/hyperlink" Target="https://www.youtube.com/watch?v=J25d9aC1GZA&amp;list=RDPtZ1pmY0VzI&amp;index=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228600" y="381000"/>
            <a:ext cx="8763000" cy="1470025"/>
          </a:xfrm>
        </p:spPr>
        <p:txBody>
          <a:bodyPr/>
          <a:lstStyle/>
          <a:p>
            <a:pPr eaLnBrk="1" hangingPunct="1"/>
            <a:r>
              <a:rPr lang="en-US" sz="2400" b="1" smtClean="0"/>
              <a:t>Introduction to the</a:t>
            </a:r>
            <a:br>
              <a:rPr lang="en-US" sz="2400" b="1" smtClean="0"/>
            </a:br>
            <a:r>
              <a:rPr lang="en-US" sz="5400" b="1" smtClean="0"/>
              <a:t>Math Design Collaborative</a:t>
            </a:r>
          </a:p>
        </p:txBody>
      </p:sp>
      <p:sp>
        <p:nvSpPr>
          <p:cNvPr id="15362" name="Rectangle 3"/>
          <p:cNvSpPr>
            <a:spLocks noGrp="1"/>
          </p:cNvSpPr>
          <p:nvPr>
            <p:ph type="subTitle" idx="4294967295"/>
          </p:nvPr>
        </p:nvSpPr>
        <p:spPr>
          <a:xfrm>
            <a:off x="685800" y="2057400"/>
            <a:ext cx="7696200" cy="4267200"/>
          </a:xfrm>
        </p:spPr>
        <p:txBody>
          <a:bodyPr/>
          <a:lstStyle/>
          <a:p>
            <a:pPr marL="0" indent="0" algn="ctr" eaLnBrk="1" hangingPunct="1">
              <a:lnSpc>
                <a:spcPct val="80000"/>
              </a:lnSpc>
              <a:buFont typeface="Arial" charset="0"/>
              <a:buNone/>
            </a:pPr>
            <a:r>
              <a:rPr lang="en-US" sz="2000" dirty="0" smtClean="0"/>
              <a:t>Sponsored by the</a:t>
            </a:r>
          </a:p>
          <a:p>
            <a:pPr marL="0" indent="0" algn="ctr" eaLnBrk="1" hangingPunct="1">
              <a:lnSpc>
                <a:spcPct val="80000"/>
              </a:lnSpc>
              <a:buFont typeface="Arial" charset="0"/>
              <a:buNone/>
            </a:pPr>
            <a:r>
              <a:rPr lang="en-US" sz="2000" b="1" dirty="0" smtClean="0"/>
              <a:t>Cuyahoga Valley Career Center</a:t>
            </a:r>
            <a:r>
              <a:rPr lang="en-US" sz="2000" dirty="0" smtClean="0"/>
              <a:t> </a:t>
            </a:r>
          </a:p>
          <a:p>
            <a:pPr marL="0" indent="0" algn="ctr" eaLnBrk="1" hangingPunct="1">
              <a:lnSpc>
                <a:spcPct val="80000"/>
              </a:lnSpc>
              <a:buFont typeface="Arial" charset="0"/>
              <a:buNone/>
            </a:pPr>
            <a:r>
              <a:rPr lang="en-US" sz="2000" dirty="0" smtClean="0"/>
              <a:t>and the</a:t>
            </a:r>
          </a:p>
          <a:p>
            <a:pPr marL="0" indent="0" algn="ctr" eaLnBrk="1" hangingPunct="1">
              <a:lnSpc>
                <a:spcPct val="80000"/>
              </a:lnSpc>
              <a:buFont typeface="Arial" charset="0"/>
              <a:buNone/>
            </a:pPr>
            <a:r>
              <a:rPr lang="en-US" sz="2000" b="1" dirty="0" smtClean="0"/>
              <a:t>Ohio</a:t>
            </a:r>
            <a:r>
              <a:rPr lang="en-US" sz="2000" b="1" i="1" dirty="0" smtClean="0"/>
              <a:t> High Schools That Work</a:t>
            </a:r>
            <a:r>
              <a:rPr lang="en-US" sz="2000" b="1" dirty="0" smtClean="0"/>
              <a:t>, NE region</a:t>
            </a:r>
          </a:p>
          <a:p>
            <a:pPr marL="0" indent="0" algn="ctr" eaLnBrk="1" hangingPunct="1">
              <a:lnSpc>
                <a:spcPct val="80000"/>
              </a:lnSpc>
              <a:buFont typeface="Arial" charset="0"/>
              <a:buNone/>
            </a:pPr>
            <a:endParaRPr lang="en-US" sz="1600" dirty="0" smtClean="0"/>
          </a:p>
          <a:p>
            <a:pPr marL="0" indent="0" algn="ctr" eaLnBrk="1" hangingPunct="1">
              <a:lnSpc>
                <a:spcPct val="80000"/>
              </a:lnSpc>
              <a:buFont typeface="Arial" charset="0"/>
              <a:buNone/>
            </a:pPr>
            <a:r>
              <a:rPr lang="en-US" sz="2000" dirty="0" smtClean="0"/>
              <a:t>September 7 - 8, 2016</a:t>
            </a:r>
          </a:p>
          <a:p>
            <a:pPr marL="0" indent="0" algn="ctr" eaLnBrk="1" hangingPunct="1">
              <a:lnSpc>
                <a:spcPct val="80000"/>
              </a:lnSpc>
              <a:buFont typeface="Arial" charset="0"/>
              <a:buNone/>
            </a:pPr>
            <a:endParaRPr lang="en-US" sz="2000" dirty="0" smtClean="0"/>
          </a:p>
          <a:p>
            <a:pPr marL="0" indent="0" algn="ctr" eaLnBrk="1" hangingPunct="1">
              <a:lnSpc>
                <a:spcPct val="80000"/>
              </a:lnSpc>
              <a:buFont typeface="Arial" charset="0"/>
              <a:buNone/>
            </a:pPr>
            <a:r>
              <a:rPr lang="en-US" sz="2000" dirty="0" smtClean="0"/>
              <a:t>Presenters:</a:t>
            </a:r>
          </a:p>
          <a:p>
            <a:pPr marL="0" indent="0" algn="ctr" eaLnBrk="1" hangingPunct="1">
              <a:lnSpc>
                <a:spcPct val="80000"/>
              </a:lnSpc>
              <a:buFont typeface="Arial" charset="0"/>
              <a:buNone/>
            </a:pPr>
            <a:endParaRPr lang="en-US" sz="1600" dirty="0" smtClean="0"/>
          </a:p>
          <a:p>
            <a:pPr marL="0" indent="0" algn="ctr" eaLnBrk="1" hangingPunct="1">
              <a:lnSpc>
                <a:spcPct val="80000"/>
              </a:lnSpc>
              <a:buFont typeface="Arial" charset="0"/>
              <a:buNone/>
            </a:pPr>
            <a:r>
              <a:rPr lang="en-US" sz="2000" b="1" dirty="0" smtClean="0"/>
              <a:t>Kate Golden</a:t>
            </a:r>
            <a:r>
              <a:rPr lang="en-US" sz="2000" dirty="0" smtClean="0"/>
              <a:t>, CVCC, </a:t>
            </a:r>
            <a:r>
              <a:rPr lang="en-US" sz="2000" dirty="0" smtClean="0">
                <a:hlinkClick r:id="rId2"/>
              </a:rPr>
              <a:t>kgolden@cvccworks.edu</a:t>
            </a:r>
            <a:r>
              <a:rPr lang="en-US" sz="2000" dirty="0" smtClean="0"/>
              <a:t> </a:t>
            </a:r>
          </a:p>
          <a:p>
            <a:pPr marL="0" indent="0" algn="ctr" eaLnBrk="1" hangingPunct="1">
              <a:lnSpc>
                <a:spcPct val="80000"/>
              </a:lnSpc>
              <a:buFont typeface="Arial" charset="0"/>
              <a:buNone/>
            </a:pPr>
            <a:r>
              <a:rPr lang="en-US" sz="2000" b="1" dirty="0" smtClean="0"/>
              <a:t>Angela </a:t>
            </a:r>
            <a:r>
              <a:rPr lang="en-US" sz="2000" b="1" dirty="0" err="1" smtClean="0"/>
              <a:t>Nonno</a:t>
            </a:r>
            <a:r>
              <a:rPr lang="en-US" sz="2000" dirty="0" smtClean="0"/>
              <a:t>, CVCC, </a:t>
            </a:r>
            <a:r>
              <a:rPr lang="en-US" sz="2000" dirty="0" smtClean="0">
                <a:hlinkClick r:id="rId3"/>
              </a:rPr>
              <a:t>anonno@cvccworks.edu</a:t>
            </a:r>
            <a:endParaRPr lang="en-US" sz="2000" dirty="0" smtClean="0"/>
          </a:p>
          <a:p>
            <a:pPr marL="0" indent="0" algn="ctr" eaLnBrk="1" hangingPunct="1">
              <a:lnSpc>
                <a:spcPct val="80000"/>
              </a:lnSpc>
              <a:buNone/>
            </a:pPr>
            <a:r>
              <a:rPr lang="en-US" sz="2000" b="1" dirty="0" smtClean="0"/>
              <a:t>Chris Jones, </a:t>
            </a:r>
            <a:r>
              <a:rPr lang="en-US" sz="2000" b="1" dirty="0" err="1" smtClean="0"/>
              <a:t>Firelands</a:t>
            </a:r>
            <a:r>
              <a:rPr lang="en-US" sz="2000" b="1" dirty="0" smtClean="0"/>
              <a:t> High School, </a:t>
            </a:r>
            <a:r>
              <a:rPr lang="en-US" sz="2000" dirty="0" smtClean="0">
                <a:hlinkClick r:id="rId4"/>
              </a:rPr>
              <a:t>cjones@firelandsschools.org</a:t>
            </a:r>
            <a:endParaRPr lang="en-US" sz="2000" dirty="0" smtClean="0"/>
          </a:p>
          <a:p>
            <a:pPr marL="0" indent="0" algn="ctr" eaLnBrk="1" hangingPunct="1">
              <a:lnSpc>
                <a:spcPct val="80000"/>
              </a:lnSpc>
              <a:buFont typeface="Arial" charset="0"/>
              <a:buNone/>
            </a:pPr>
            <a:r>
              <a:rPr lang="en-US" sz="2000" b="1" dirty="0" smtClean="0"/>
              <a:t>Jack </a:t>
            </a:r>
            <a:r>
              <a:rPr lang="en-US" sz="2000" b="1" dirty="0" err="1" smtClean="0"/>
              <a:t>Tomasko</a:t>
            </a:r>
            <a:r>
              <a:rPr lang="en-US" sz="2000" dirty="0" smtClean="0"/>
              <a:t>, HSTW Coach, </a:t>
            </a:r>
            <a:r>
              <a:rPr lang="en-US" sz="2000" dirty="0" smtClean="0">
                <a:hlinkClick r:id="rId5"/>
              </a:rPr>
              <a:t>educoachj@aol.com</a:t>
            </a:r>
            <a:endParaRPr lang="en-US" sz="2000" dirty="0" smtClean="0"/>
          </a:p>
          <a:p>
            <a:pPr marL="0" indent="0" algn="ctr" eaLnBrk="1" hangingPunct="1">
              <a:lnSpc>
                <a:spcPct val="80000"/>
              </a:lnSpc>
              <a:buNone/>
            </a:pPr>
            <a:r>
              <a:rPr lang="en-US" sz="2000" dirty="0"/>
              <a:t>Website:  </a:t>
            </a:r>
            <a:r>
              <a:rPr lang="en-US" sz="2000" dirty="0" smtClean="0"/>
              <a:t>http://thegoldenclassroom.weebly.com/hstw--mdc.html</a:t>
            </a:r>
            <a:endParaRPr lang="en-US" sz="2000" dirty="0"/>
          </a:p>
          <a:p>
            <a:pPr marL="0" indent="0" algn="ctr" eaLnBrk="1" hangingPunct="1">
              <a:lnSpc>
                <a:spcPct val="80000"/>
              </a:lnSpc>
              <a:buFont typeface="Arial" charset="0"/>
              <a:buNone/>
            </a:pPr>
            <a:r>
              <a:rPr lang="en-US" sz="2000" dirty="0" smtClean="0"/>
              <a:t>Credits also given to former presenter: Scott Graham, Bay Village HS</a:t>
            </a:r>
          </a:p>
        </p:txBody>
      </p:sp>
      <p:pic>
        <p:nvPicPr>
          <p:cNvPr id="15363" name="Picture 4" descr="C:\Users\Cindy\Documents\Documents\HSTW FY16\HSTW NE Region\Logos\hstw_pantone541PC.jpg"/>
          <p:cNvPicPr>
            <a:picLocks noChangeAspect="1" noChangeArrowheads="1"/>
          </p:cNvPicPr>
          <p:nvPr/>
        </p:nvPicPr>
        <p:blipFill>
          <a:blip r:embed="rId6" cstate="print"/>
          <a:srcRect/>
          <a:stretch>
            <a:fillRect/>
          </a:stretch>
        </p:blipFill>
        <p:spPr bwMode="auto">
          <a:xfrm>
            <a:off x="7162800" y="2514600"/>
            <a:ext cx="1687513"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457200"/>
            <a:ext cx="8229600" cy="1143000"/>
          </a:xfrm>
        </p:spPr>
        <p:txBody>
          <a:bodyPr/>
          <a:lstStyle/>
          <a:p>
            <a:pPr eaLnBrk="1" hangingPunct="1"/>
            <a:r>
              <a:rPr lang="en-US" b="1" smtClean="0"/>
              <a:t>Learning Targets</a:t>
            </a:r>
            <a:r>
              <a:rPr lang="en-US" smtClean="0"/>
              <a:t> </a:t>
            </a:r>
          </a:p>
        </p:txBody>
      </p:sp>
      <p:sp>
        <p:nvSpPr>
          <p:cNvPr id="23554" name="Content Placeholder 2"/>
          <p:cNvSpPr>
            <a:spLocks noGrp="1"/>
          </p:cNvSpPr>
          <p:nvPr>
            <p:ph idx="1"/>
          </p:nvPr>
        </p:nvSpPr>
        <p:spPr>
          <a:xfrm>
            <a:off x="457200" y="1905000"/>
            <a:ext cx="8229600" cy="4525963"/>
          </a:xfrm>
        </p:spPr>
        <p:txBody>
          <a:bodyPr/>
          <a:lstStyle/>
          <a:p>
            <a:pPr eaLnBrk="1" hangingPunct="1"/>
            <a:r>
              <a:rPr lang="en-US" smtClean="0"/>
              <a:t>Learn what </a:t>
            </a:r>
            <a:r>
              <a:rPr lang="en-US" i="1" smtClean="0"/>
              <a:t>is</a:t>
            </a:r>
            <a:r>
              <a:rPr lang="en-US" smtClean="0"/>
              <a:t> the Math Design Collaborative (MDC)</a:t>
            </a:r>
          </a:p>
          <a:p>
            <a:pPr eaLnBrk="1" hangingPunct="1"/>
            <a:r>
              <a:rPr lang="en-US" smtClean="0"/>
              <a:t>Learn how MDC aligns with the Formative Assessment process</a:t>
            </a:r>
          </a:p>
          <a:p>
            <a:pPr eaLnBrk="1" hangingPunct="1"/>
            <a:r>
              <a:rPr lang="en-US" smtClean="0"/>
              <a:t>Learn about the critical elements of an MDC lesson.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US" smtClean="0"/>
          </a:p>
        </p:txBody>
      </p:sp>
      <p:pic>
        <p:nvPicPr>
          <p:cNvPr id="24578" name="Content Placeholder 3" descr="assessment cartoon.jpg"/>
          <p:cNvPicPr>
            <a:picLocks noGrp="1" noChangeAspect="1"/>
          </p:cNvPicPr>
          <p:nvPr>
            <p:ph idx="1"/>
          </p:nvPr>
        </p:nvPicPr>
        <p:blipFill>
          <a:blip r:embed="rId2" cstate="print"/>
          <a:srcRect/>
          <a:stretch>
            <a:fillRect/>
          </a:stretch>
        </p:blipFill>
        <p:spPr>
          <a:xfrm>
            <a:off x="0" y="2209800"/>
            <a:ext cx="8991600" cy="3124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smtClean="0"/>
          </a:p>
        </p:txBody>
      </p:sp>
      <p:sp>
        <p:nvSpPr>
          <p:cNvPr id="25602" name="Content Placeholder 2"/>
          <p:cNvSpPr>
            <a:spLocks noGrp="1"/>
          </p:cNvSpPr>
          <p:nvPr>
            <p:ph idx="1"/>
          </p:nvPr>
        </p:nvSpPr>
        <p:spPr/>
        <p:txBody>
          <a:bodyPr/>
          <a:lstStyle/>
          <a:p>
            <a:pPr eaLnBrk="1" hangingPunct="1">
              <a:buFont typeface="Arial" charset="0"/>
              <a:buNone/>
            </a:pPr>
            <a:r>
              <a:rPr lang="en-US" sz="4400" smtClean="0"/>
              <a:t>	What are the biggest struggles we face as teachers in regards to student’s understanding of mathematics?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mtClean="0"/>
          </a:p>
        </p:txBody>
      </p:sp>
      <p:sp>
        <p:nvSpPr>
          <p:cNvPr id="26626" name="Content Placeholder 2"/>
          <p:cNvSpPr>
            <a:spLocks noGrp="1"/>
          </p:cNvSpPr>
          <p:nvPr>
            <p:ph idx="1"/>
          </p:nvPr>
        </p:nvSpPr>
        <p:spPr/>
        <p:txBody>
          <a:bodyPr/>
          <a:lstStyle/>
          <a:p>
            <a:pPr algn="ctr" eaLnBrk="1" hangingPunct="1">
              <a:buFont typeface="Arial" charset="0"/>
              <a:buNone/>
            </a:pPr>
            <a:r>
              <a:rPr lang="en-US" sz="6600" smtClean="0">
                <a:hlinkClick r:id="rId2"/>
              </a:rPr>
              <a:t>Paradigm Shift in Education</a:t>
            </a:r>
            <a:endParaRPr lang="en-US" sz="6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457200" y="304800"/>
            <a:ext cx="8229600" cy="1143000"/>
          </a:xfrm>
        </p:spPr>
        <p:txBody>
          <a:bodyPr/>
          <a:lstStyle/>
          <a:p>
            <a:pPr eaLnBrk="1" hangingPunct="1"/>
            <a:r>
              <a:rPr lang="en-US" b="1" smtClean="0"/>
              <a:t>MDC Training</a:t>
            </a:r>
          </a:p>
        </p:txBody>
      </p:sp>
      <p:sp>
        <p:nvSpPr>
          <p:cNvPr id="27650" name="Content Placeholder 4"/>
          <p:cNvSpPr>
            <a:spLocks noGrp="1"/>
          </p:cNvSpPr>
          <p:nvPr>
            <p:ph sz="half" idx="1"/>
          </p:nvPr>
        </p:nvSpPr>
        <p:spPr>
          <a:xfrm>
            <a:off x="609600" y="1752600"/>
            <a:ext cx="8305800" cy="3263900"/>
          </a:xfrm>
        </p:spPr>
        <p:txBody>
          <a:bodyPr/>
          <a:lstStyle/>
          <a:p>
            <a:pPr marL="0" indent="0" algn="ctr" eaLnBrk="1" hangingPunct="1">
              <a:lnSpc>
                <a:spcPct val="90000"/>
              </a:lnSpc>
              <a:buFont typeface="Arial" charset="0"/>
              <a:buNone/>
            </a:pPr>
            <a:r>
              <a:rPr lang="en-US" sz="3200" smtClean="0"/>
              <a:t>Day 1</a:t>
            </a:r>
          </a:p>
          <a:p>
            <a:pPr marL="0" indent="0" algn="ctr" eaLnBrk="1" hangingPunct="1">
              <a:lnSpc>
                <a:spcPct val="90000"/>
              </a:lnSpc>
              <a:buFont typeface="Arial" charset="0"/>
              <a:buNone/>
            </a:pPr>
            <a:endParaRPr lang="en-US" sz="2000" smtClean="0"/>
          </a:p>
          <a:p>
            <a:pPr marL="0" indent="0" eaLnBrk="1" hangingPunct="1">
              <a:lnSpc>
                <a:spcPct val="90000"/>
              </a:lnSpc>
            </a:pPr>
            <a:r>
              <a:rPr lang="en-US" sz="3200" b="1" smtClean="0"/>
              <a:t>Review of Formative Assessment</a:t>
            </a:r>
          </a:p>
          <a:p>
            <a:pPr marL="0" indent="0" eaLnBrk="1" hangingPunct="1">
              <a:lnSpc>
                <a:spcPct val="90000"/>
              </a:lnSpc>
            </a:pPr>
            <a:r>
              <a:rPr lang="en-US" sz="3200" smtClean="0"/>
              <a:t>What is MDC?</a:t>
            </a:r>
          </a:p>
          <a:p>
            <a:pPr marL="0" indent="0" eaLnBrk="1" hangingPunct="1">
              <a:lnSpc>
                <a:spcPct val="90000"/>
              </a:lnSpc>
            </a:pPr>
            <a:r>
              <a:rPr lang="en-US" sz="3200" smtClean="0"/>
              <a:t>Complete a Concept Development lesson as a large group</a:t>
            </a:r>
          </a:p>
          <a:p>
            <a:pPr marL="0" indent="0" eaLnBrk="1" hangingPunct="1">
              <a:lnSpc>
                <a:spcPct val="90000"/>
              </a:lnSpc>
            </a:pPr>
            <a:r>
              <a:rPr lang="en-US" sz="3200" smtClean="0"/>
              <a:t>Review MDC lesson resources</a:t>
            </a:r>
          </a:p>
          <a:p>
            <a:pPr marL="0" indent="0" eaLnBrk="1" hangingPunct="1">
              <a:lnSpc>
                <a:spcPct val="90000"/>
              </a:lnSpc>
            </a:pPr>
            <a:r>
              <a:rPr lang="en-US" sz="3200" smtClean="0"/>
              <a:t>Complete a Concept Development lesson in grade level groups, thinking as a student.</a:t>
            </a:r>
          </a:p>
          <a:p>
            <a:pPr marL="0" indent="0" algn="ctr" eaLnBrk="1" hangingPunct="1">
              <a:lnSpc>
                <a:spcPct val="90000"/>
              </a:lnSpc>
            </a:pPr>
            <a:endParaRPr lang="en-US" sz="3200" smtClean="0"/>
          </a:p>
          <a:p>
            <a:pPr marL="0" indent="0" eaLnBrk="1" hangingPunct="1">
              <a:lnSpc>
                <a:spcPct val="90000"/>
              </a:lnSpc>
            </a:pPr>
            <a:endParaRPr lang="en-US"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914400" y="914400"/>
            <a:ext cx="7772400" cy="1143000"/>
          </a:xfrm>
        </p:spPr>
        <p:txBody>
          <a:bodyPr/>
          <a:lstStyle/>
          <a:p>
            <a:pPr eaLnBrk="1" hangingPunct="1"/>
            <a:r>
              <a:rPr lang="en-US" b="1" smtClean="0"/>
              <a:t>ONE BIG IDEA OF</a:t>
            </a:r>
            <a:br>
              <a:rPr lang="en-US" b="1" smtClean="0"/>
            </a:br>
            <a:r>
              <a:rPr lang="en-US" b="1" smtClean="0"/>
              <a:t>FORMATIVE ASSESSMENT</a:t>
            </a:r>
          </a:p>
        </p:txBody>
      </p:sp>
      <p:sp>
        <p:nvSpPr>
          <p:cNvPr id="28674" name="Content Placeholder 2"/>
          <p:cNvSpPr>
            <a:spLocks noGrp="1"/>
          </p:cNvSpPr>
          <p:nvPr>
            <p:ph idx="1"/>
          </p:nvPr>
        </p:nvSpPr>
        <p:spPr>
          <a:xfrm>
            <a:off x="838200" y="3048000"/>
            <a:ext cx="7772400" cy="2514600"/>
          </a:xfrm>
        </p:spPr>
        <p:txBody>
          <a:bodyPr/>
          <a:lstStyle/>
          <a:p>
            <a:pPr eaLnBrk="1" hangingPunct="1"/>
            <a:r>
              <a:rPr lang="en-US" smtClean="0"/>
              <a:t>Students and teachers continuously using evidence of learning to adapt what happens in the classroom</a:t>
            </a:r>
          </a:p>
          <a:p>
            <a:pPr eaLnBrk="1" hangingPunct="1"/>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838200"/>
            <a:ext cx="8229600" cy="1143000"/>
          </a:xfrm>
        </p:spPr>
        <p:txBody>
          <a:bodyPr/>
          <a:lstStyle/>
          <a:p>
            <a:pPr eaLnBrk="1" hangingPunct="1"/>
            <a:r>
              <a:rPr lang="en-US" b="1" smtClean="0"/>
              <a:t>Strategy #1</a:t>
            </a:r>
          </a:p>
        </p:txBody>
      </p:sp>
      <p:sp>
        <p:nvSpPr>
          <p:cNvPr id="29698" name="Content Placeholder 2"/>
          <p:cNvSpPr>
            <a:spLocks noGrp="1"/>
          </p:cNvSpPr>
          <p:nvPr>
            <p:ph idx="1"/>
          </p:nvPr>
        </p:nvSpPr>
        <p:spPr>
          <a:xfrm>
            <a:off x="685800" y="2133600"/>
            <a:ext cx="7772400" cy="2895600"/>
          </a:xfrm>
        </p:spPr>
        <p:txBody>
          <a:bodyPr/>
          <a:lstStyle/>
          <a:p>
            <a:pPr algn="ctr" eaLnBrk="1" hangingPunct="1">
              <a:buFont typeface="Wingdings 2" pitchFamily="18" charset="2"/>
              <a:buNone/>
            </a:pPr>
            <a:endParaRPr lang="en-US" smtClean="0"/>
          </a:p>
          <a:p>
            <a:pPr algn="ctr" eaLnBrk="1" hangingPunct="1">
              <a:buFont typeface="Wingdings 2" pitchFamily="18" charset="2"/>
              <a:buNone/>
            </a:pPr>
            <a:r>
              <a:rPr lang="en-US" smtClean="0"/>
              <a:t>Clarifying, sharing, and understanding learning targets &amp; success criteria</a:t>
            </a:r>
          </a:p>
          <a:p>
            <a:pPr algn="ctr" eaLnBrk="1" hangingPunct="1">
              <a:buFont typeface="Wingdings 2" pitchFamily="18" charset="2"/>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1143000"/>
          </a:xfrm>
        </p:spPr>
        <p:txBody>
          <a:bodyPr/>
          <a:lstStyle/>
          <a:p>
            <a:pPr eaLnBrk="1" hangingPunct="1"/>
            <a:r>
              <a:rPr lang="en-US" b="1" smtClean="0"/>
              <a:t>Strategy #2</a:t>
            </a:r>
          </a:p>
        </p:txBody>
      </p:sp>
      <p:sp>
        <p:nvSpPr>
          <p:cNvPr id="30722" name="Content Placeholder 2"/>
          <p:cNvSpPr>
            <a:spLocks noGrp="1"/>
          </p:cNvSpPr>
          <p:nvPr>
            <p:ph idx="1"/>
          </p:nvPr>
        </p:nvSpPr>
        <p:spPr>
          <a:xfrm>
            <a:off x="609600" y="1828800"/>
            <a:ext cx="7772400" cy="4572000"/>
          </a:xfrm>
        </p:spPr>
        <p:txBody>
          <a:bodyPr/>
          <a:lstStyle/>
          <a:p>
            <a:pPr eaLnBrk="1" hangingPunct="1">
              <a:buFont typeface="Wingdings 2" pitchFamily="18" charset="2"/>
              <a:buNone/>
            </a:pPr>
            <a:endParaRPr lang="en-US" smtClean="0"/>
          </a:p>
          <a:p>
            <a:pPr algn="ctr" eaLnBrk="1" hangingPunct="1">
              <a:buFont typeface="Wingdings 2" pitchFamily="18" charset="2"/>
              <a:buNone/>
            </a:pPr>
            <a:r>
              <a:rPr lang="en-US" smtClean="0"/>
              <a:t>Engineering effective classroom discussions, questions and learning tasks that elicit evidence of learning</a:t>
            </a:r>
          </a:p>
          <a:p>
            <a:pPr algn="ctr" eaLnBrk="1" hangingPunct="1">
              <a:buFont typeface="Wingdings 2" pitchFamily="18" charset="2"/>
              <a:buNone/>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1000" y="685800"/>
            <a:ext cx="8229600" cy="1143000"/>
          </a:xfrm>
        </p:spPr>
        <p:txBody>
          <a:bodyPr/>
          <a:lstStyle/>
          <a:p>
            <a:pPr eaLnBrk="1" hangingPunct="1"/>
            <a:r>
              <a:rPr lang="en-US" b="1" smtClean="0"/>
              <a:t>Strategy #3</a:t>
            </a:r>
          </a:p>
        </p:txBody>
      </p:sp>
      <p:sp>
        <p:nvSpPr>
          <p:cNvPr id="31746" name="Content Placeholder 2"/>
          <p:cNvSpPr>
            <a:spLocks noGrp="1"/>
          </p:cNvSpPr>
          <p:nvPr>
            <p:ph idx="1"/>
          </p:nvPr>
        </p:nvSpPr>
        <p:spPr>
          <a:xfrm>
            <a:off x="457200" y="1981200"/>
            <a:ext cx="8229600" cy="3657600"/>
          </a:xfrm>
        </p:spPr>
        <p:txBody>
          <a:bodyPr/>
          <a:lstStyle/>
          <a:p>
            <a:pPr algn="ctr" eaLnBrk="1" hangingPunct="1">
              <a:buFont typeface="Wingdings 2" pitchFamily="18" charset="2"/>
              <a:buNone/>
            </a:pPr>
            <a:endParaRPr lang="en-US" sz="4500" smtClean="0">
              <a:latin typeface="Helvetica" pitchFamily="34" charset="0"/>
              <a:ea typeface="MS PGothic" pitchFamily="34" charset="-128"/>
            </a:endParaRPr>
          </a:p>
          <a:p>
            <a:pPr algn="ctr" eaLnBrk="1" hangingPunct="1">
              <a:buFont typeface="Wingdings 2" pitchFamily="18" charset="2"/>
              <a:buNone/>
            </a:pPr>
            <a:r>
              <a:rPr lang="en-US" smtClean="0">
                <a:latin typeface="Helvetica" pitchFamily="34" charset="0"/>
                <a:ea typeface="MS PGothic" pitchFamily="34" charset="-128"/>
              </a:rPr>
              <a:t>Providing feedback that</a:t>
            </a:r>
          </a:p>
          <a:p>
            <a:pPr algn="ctr" eaLnBrk="1" hangingPunct="1">
              <a:buFont typeface="Wingdings 2" pitchFamily="18" charset="2"/>
              <a:buNone/>
            </a:pPr>
            <a:r>
              <a:rPr lang="en-US" smtClean="0">
                <a:latin typeface="Helvetica" pitchFamily="34" charset="0"/>
                <a:ea typeface="MS PGothic" pitchFamily="34" charset="-128"/>
              </a:rPr>
              <a:t>moves learners forward</a:t>
            </a:r>
            <a:br>
              <a:rPr lang="en-US" smtClean="0">
                <a:latin typeface="Helvetica" pitchFamily="34" charset="0"/>
                <a:ea typeface="MS PGothic" pitchFamily="34" charset="-128"/>
              </a:rPr>
            </a:b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Quality Feedback?</a:t>
            </a:r>
          </a:p>
        </p:txBody>
      </p:sp>
      <p:pic>
        <p:nvPicPr>
          <p:cNvPr id="32770" name="Content Placeholder 5" descr="formative assessment.jpg"/>
          <p:cNvPicPr>
            <a:picLocks noGrp="1" noChangeAspect="1"/>
          </p:cNvPicPr>
          <p:nvPr>
            <p:ph idx="1"/>
          </p:nvPr>
        </p:nvPicPr>
        <p:blipFill>
          <a:blip r:embed="rId2" cstate="print"/>
          <a:srcRect/>
          <a:stretch>
            <a:fillRect/>
          </a:stretch>
        </p:blipFill>
        <p:spPr>
          <a:xfrm>
            <a:off x="2743200" y="1600200"/>
            <a:ext cx="4114800" cy="4438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ctrTitle"/>
          </p:nvPr>
        </p:nvSpPr>
        <p:spPr>
          <a:xfrm>
            <a:off x="0" y="762000"/>
            <a:ext cx="8991600" cy="1470025"/>
          </a:xfrm>
        </p:spPr>
        <p:txBody>
          <a:bodyPr/>
          <a:lstStyle/>
          <a:p>
            <a:pPr eaLnBrk="1" hangingPunct="1"/>
            <a:r>
              <a:rPr lang="en-US" b="1" smtClean="0"/>
              <a:t>“The road to prosperity goes straight through our school houses.”</a:t>
            </a:r>
            <a:r>
              <a:rPr lang="en-US" sz="3200" b="1" smtClean="0"/>
              <a:t/>
            </a:r>
            <a:br>
              <a:rPr lang="en-US" sz="3200" b="1" smtClean="0"/>
            </a:br>
            <a:r>
              <a:rPr lang="en-US" sz="3200" smtClean="0"/>
              <a:t>		</a:t>
            </a:r>
            <a:endParaRPr lang="en-US" sz="2200" smtClean="0"/>
          </a:p>
        </p:txBody>
      </p:sp>
      <p:sp>
        <p:nvSpPr>
          <p:cNvPr id="16386" name="Rectangle 3"/>
          <p:cNvSpPr>
            <a:spLocks noGrp="1"/>
          </p:cNvSpPr>
          <p:nvPr>
            <p:ph type="subTitle" idx="1"/>
          </p:nvPr>
        </p:nvSpPr>
        <p:spPr>
          <a:xfrm>
            <a:off x="457200" y="2667000"/>
            <a:ext cx="8305800" cy="3581400"/>
          </a:xfrm>
        </p:spPr>
        <p:txBody>
          <a:bodyPr/>
          <a:lstStyle/>
          <a:p>
            <a:pPr marL="533400" indent="-533400" algn="l" eaLnBrk="1" hangingPunct="1">
              <a:lnSpc>
                <a:spcPct val="80000"/>
              </a:lnSpc>
            </a:pPr>
            <a:r>
              <a:rPr lang="en-US" smtClean="0">
                <a:solidFill>
                  <a:schemeClr val="tx1"/>
                </a:solidFill>
              </a:rPr>
              <a:t>“Teachers all tell us that their top two job frustrations are</a:t>
            </a:r>
          </a:p>
          <a:p>
            <a:pPr marL="533400" indent="-533400" algn="l" eaLnBrk="1" hangingPunct="1">
              <a:lnSpc>
                <a:spcPct val="80000"/>
              </a:lnSpc>
            </a:pPr>
            <a:endParaRPr lang="en-US" smtClean="0">
              <a:solidFill>
                <a:schemeClr val="tx1"/>
              </a:solidFill>
            </a:endParaRPr>
          </a:p>
          <a:p>
            <a:pPr marL="533400" indent="-533400" algn="l" eaLnBrk="1" hangingPunct="1">
              <a:lnSpc>
                <a:spcPct val="80000"/>
              </a:lnSpc>
              <a:buFontTx/>
              <a:buNone/>
            </a:pPr>
            <a:r>
              <a:rPr lang="en-US" smtClean="0">
                <a:solidFill>
                  <a:schemeClr val="tx1"/>
                </a:solidFill>
              </a:rPr>
              <a:t>(1) </a:t>
            </a:r>
            <a:r>
              <a:rPr lang="en-US" u="sng" smtClean="0">
                <a:solidFill>
                  <a:schemeClr val="tx1"/>
                </a:solidFill>
              </a:rPr>
              <a:t>being</a:t>
            </a:r>
            <a:r>
              <a:rPr lang="en-US" smtClean="0">
                <a:solidFill>
                  <a:schemeClr val="tx1"/>
                </a:solidFill>
              </a:rPr>
              <a:t> </a:t>
            </a:r>
            <a:r>
              <a:rPr lang="en-US" u="sng" smtClean="0">
                <a:solidFill>
                  <a:schemeClr val="tx1"/>
                </a:solidFill>
              </a:rPr>
              <a:t>disconnected</a:t>
            </a:r>
            <a:r>
              <a:rPr lang="en-US" smtClean="0">
                <a:solidFill>
                  <a:schemeClr val="tx1"/>
                </a:solidFill>
              </a:rPr>
              <a:t> from their professional community, and</a:t>
            </a:r>
          </a:p>
          <a:p>
            <a:pPr marL="533400" indent="-533400" algn="l" eaLnBrk="1" hangingPunct="1">
              <a:lnSpc>
                <a:spcPct val="80000"/>
              </a:lnSpc>
              <a:buFontTx/>
              <a:buNone/>
            </a:pPr>
            <a:r>
              <a:rPr lang="en-US" smtClean="0">
                <a:solidFill>
                  <a:schemeClr val="tx1"/>
                </a:solidFill>
              </a:rPr>
              <a:t>(2) having </a:t>
            </a:r>
            <a:r>
              <a:rPr lang="en-US" u="sng" smtClean="0">
                <a:solidFill>
                  <a:schemeClr val="tx1"/>
                </a:solidFill>
              </a:rPr>
              <a:t>no</a:t>
            </a:r>
            <a:r>
              <a:rPr lang="en-US" smtClean="0">
                <a:solidFill>
                  <a:schemeClr val="tx1"/>
                </a:solidFill>
              </a:rPr>
              <a:t> </a:t>
            </a:r>
            <a:r>
              <a:rPr lang="en-US" u="sng" smtClean="0">
                <a:solidFill>
                  <a:schemeClr val="tx1"/>
                </a:solidFill>
              </a:rPr>
              <a:t>time</a:t>
            </a:r>
            <a:r>
              <a:rPr lang="en-US" smtClean="0">
                <a:solidFill>
                  <a:schemeClr val="tx1"/>
                </a:solidFill>
              </a:rPr>
              <a:t> for anything.”</a:t>
            </a:r>
          </a:p>
          <a:p>
            <a:pPr marL="533400" indent="-533400" algn="l" eaLnBrk="1" hangingPunct="1">
              <a:lnSpc>
                <a:spcPct val="80000"/>
              </a:lnSpc>
              <a:buFontTx/>
              <a:buNone/>
            </a:pPr>
            <a:endParaRPr lang="en-US" smtClean="0">
              <a:solidFill>
                <a:schemeClr val="tx1"/>
              </a:solidFill>
            </a:endParaRPr>
          </a:p>
          <a:p>
            <a:pPr marL="533400" indent="-533400" algn="l" eaLnBrk="1" hangingPunct="1">
              <a:lnSpc>
                <a:spcPct val="80000"/>
              </a:lnSpc>
              <a:buFontTx/>
              <a:buNone/>
            </a:pPr>
            <a:r>
              <a:rPr lang="en-US" sz="2400" smtClean="0">
                <a:solidFill>
                  <a:schemeClr val="tx1"/>
                </a:solidFill>
              </a:rPr>
              <a:t>			--Melinda Gates, HSTW Staff Dev Conf, 7/14/14</a:t>
            </a:r>
          </a:p>
          <a:p>
            <a:pPr marL="533400" indent="-533400" algn="l" eaLnBrk="1" hangingPunct="1">
              <a:lnSpc>
                <a:spcPct val="80000"/>
              </a:lnSpc>
              <a:buFontTx/>
              <a:buNone/>
            </a:pPr>
            <a:endParaRPr lang="en-US" sz="2400" smtClean="0">
              <a:solidFill>
                <a:srgbClr val="573C2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0"/>
            <a:ext cx="8229600" cy="1143000"/>
          </a:xfrm>
        </p:spPr>
        <p:txBody>
          <a:bodyPr/>
          <a:lstStyle/>
          <a:p>
            <a:pPr eaLnBrk="1" hangingPunct="1"/>
            <a:r>
              <a:rPr lang="en-US" b="1" smtClean="0"/>
              <a:t>Strategy #4</a:t>
            </a:r>
          </a:p>
        </p:txBody>
      </p:sp>
      <p:sp>
        <p:nvSpPr>
          <p:cNvPr id="33794" name="Content Placeholder 2"/>
          <p:cNvSpPr>
            <a:spLocks noGrp="1"/>
          </p:cNvSpPr>
          <p:nvPr>
            <p:ph idx="1"/>
          </p:nvPr>
        </p:nvSpPr>
        <p:spPr>
          <a:xfrm>
            <a:off x="1371600" y="2057400"/>
            <a:ext cx="6553200" cy="3429000"/>
          </a:xfrm>
        </p:spPr>
        <p:txBody>
          <a:bodyPr/>
          <a:lstStyle/>
          <a:p>
            <a:pPr algn="ctr" eaLnBrk="1" hangingPunct="1">
              <a:buFont typeface="Wingdings 2" pitchFamily="18" charset="2"/>
              <a:buNone/>
            </a:pPr>
            <a:endParaRPr lang="en-US" sz="4500" smtClean="0"/>
          </a:p>
          <a:p>
            <a:pPr algn="ctr" eaLnBrk="1" hangingPunct="1">
              <a:buFont typeface="Wingdings 2" pitchFamily="18" charset="2"/>
              <a:buNone/>
            </a:pPr>
            <a:r>
              <a:rPr lang="en-US" smtClean="0"/>
              <a:t>Activating learners as the </a:t>
            </a:r>
          </a:p>
          <a:p>
            <a:pPr algn="ctr" eaLnBrk="1" hangingPunct="1">
              <a:buFont typeface="Wingdings 2" pitchFamily="18" charset="2"/>
              <a:buNone/>
            </a:pPr>
            <a:r>
              <a:rPr lang="en-US" smtClean="0"/>
              <a:t>owners of their own learning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685800"/>
            <a:ext cx="8229600" cy="1143000"/>
          </a:xfrm>
        </p:spPr>
        <p:txBody>
          <a:bodyPr/>
          <a:lstStyle/>
          <a:p>
            <a:pPr eaLnBrk="1" hangingPunct="1"/>
            <a:r>
              <a:rPr lang="en-US" b="1" smtClean="0"/>
              <a:t>Strategy #5</a:t>
            </a:r>
          </a:p>
        </p:txBody>
      </p:sp>
      <p:sp>
        <p:nvSpPr>
          <p:cNvPr id="34818" name="Content Placeholder 2"/>
          <p:cNvSpPr>
            <a:spLocks noGrp="1"/>
          </p:cNvSpPr>
          <p:nvPr>
            <p:ph idx="1"/>
          </p:nvPr>
        </p:nvSpPr>
        <p:spPr>
          <a:xfrm>
            <a:off x="457200" y="1981200"/>
            <a:ext cx="8229600" cy="3886200"/>
          </a:xfrm>
        </p:spPr>
        <p:txBody>
          <a:bodyPr/>
          <a:lstStyle/>
          <a:p>
            <a:pPr algn="ctr" eaLnBrk="1" hangingPunct="1">
              <a:buFont typeface="Wingdings 2" pitchFamily="18" charset="2"/>
              <a:buNone/>
            </a:pPr>
            <a:endParaRPr lang="en-US" sz="4800" smtClean="0"/>
          </a:p>
          <a:p>
            <a:pPr algn="ctr" eaLnBrk="1" hangingPunct="1">
              <a:buFont typeface="Wingdings 2" pitchFamily="18" charset="2"/>
              <a:buNone/>
            </a:pPr>
            <a:r>
              <a:rPr lang="en-US" smtClean="0"/>
              <a:t>Activating learners as </a:t>
            </a:r>
          </a:p>
          <a:p>
            <a:pPr algn="ctr" eaLnBrk="1" hangingPunct="1">
              <a:buFont typeface="Wingdings 2" pitchFamily="18" charset="2"/>
              <a:buNone/>
            </a:pPr>
            <a:r>
              <a:rPr lang="en-US" smtClean="0"/>
              <a:t>instructional resources for one another</a:t>
            </a:r>
          </a:p>
          <a:p>
            <a:pPr algn="ctr" eaLnBrk="1" hangingPunct="1">
              <a:buFont typeface="Wingdings 2" pitchFamily="18" charset="2"/>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762000" y="990600"/>
            <a:ext cx="7772400" cy="1470025"/>
          </a:xfrm>
        </p:spPr>
        <p:txBody>
          <a:bodyPr/>
          <a:lstStyle/>
          <a:p>
            <a:pPr eaLnBrk="1" hangingPunct="1"/>
            <a:r>
              <a:rPr lang="en-US" smtClean="0"/>
              <a:t>Activity</a:t>
            </a:r>
          </a:p>
        </p:txBody>
      </p:sp>
      <p:sp>
        <p:nvSpPr>
          <p:cNvPr id="35842" name="Subtitle 4"/>
          <p:cNvSpPr>
            <a:spLocks noGrp="1"/>
          </p:cNvSpPr>
          <p:nvPr>
            <p:ph type="subTitle" idx="1"/>
          </p:nvPr>
        </p:nvSpPr>
        <p:spPr>
          <a:xfrm>
            <a:off x="1447800" y="2743200"/>
            <a:ext cx="6400800" cy="1752600"/>
          </a:xfrm>
        </p:spPr>
        <p:txBody>
          <a:bodyPr/>
          <a:lstStyle/>
          <a:p>
            <a:pPr eaLnBrk="1" hangingPunct="1"/>
            <a:r>
              <a:rPr lang="en-US" smtClean="0">
                <a:solidFill>
                  <a:schemeClr val="tx1"/>
                </a:solidFill>
              </a:rPr>
              <a:t>How do you currently implement Formative Assessment in your classroom?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graphicFrame>
        <p:nvGraphicFramePr>
          <p:cNvPr id="38941" name="Group 29"/>
          <p:cNvGraphicFramePr>
            <a:graphicFrameLocks noGrp="1"/>
          </p:cNvGraphicFramePr>
          <p:nvPr>
            <p:ph idx="1"/>
          </p:nvPr>
        </p:nvGraphicFramePr>
        <p:xfrm>
          <a:off x="609600" y="1524000"/>
          <a:ext cx="7848600" cy="5276088"/>
        </p:xfrm>
        <a:graphic>
          <a:graphicData uri="http://schemas.openxmlformats.org/drawingml/2006/table">
            <a:tbl>
              <a:tblPr/>
              <a:tblGrid>
                <a:gridCol w="1962150"/>
                <a:gridCol w="1962150"/>
                <a:gridCol w="1962150"/>
                <a:gridCol w="1962150"/>
              </a:tblGrid>
              <a:tr h="1104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Where the learner is going?</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Times New Roman" pitchFamily="18" charset="0"/>
                        </a:rPr>
                        <a:t>Where the learner is right 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How does the learner get there?</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4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Perpetua"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Teacher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Clarifying and sharing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Engineering effective classroom discussions, activities, and tasks that elicit evidence of learning</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Times New Roman" pitchFamily="18" charset="0"/>
                        </a:rPr>
                        <a:t>Providing feedback that moves learning forward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104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Perpetua"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Peer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Understanding and sharing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Arial" charset="0"/>
                        </a:rPr>
                        <a:t>Activating learners as instructional resources for one another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hMerge="1">
                  <a:txBody>
                    <a:bodyPr/>
                    <a:lstStyle/>
                    <a:p>
                      <a:endParaRPr lang="en-US"/>
                    </a:p>
                  </a:txBody>
                  <a:tcPr/>
                </a:tc>
              </a:tr>
              <a:tr h="11049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Learner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Understanding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Times New Roman" pitchFamily="18" charset="0"/>
                        </a:rPr>
                        <a:t>Activating learners as the owners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cs typeface="Times New Roman" pitchFamily="18" charset="0"/>
                        </a:rPr>
                        <a:t> their own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hMerge="1">
                  <a:txBody>
                    <a:bodyPr/>
                    <a:lstStyle/>
                    <a:p>
                      <a:endParaRPr lang="en-US"/>
                    </a:p>
                  </a:txBody>
                  <a:tcPr/>
                </a:tc>
              </a:tr>
            </a:tbl>
          </a:graphicData>
        </a:graphic>
      </p:graphicFrame>
      <p:sp>
        <p:nvSpPr>
          <p:cNvPr id="37915" name="Rectangle 4"/>
          <p:cNvSpPr>
            <a:spLocks noChangeArrowheads="1"/>
          </p:cNvSpPr>
          <p:nvPr/>
        </p:nvSpPr>
        <p:spPr bwMode="auto">
          <a:xfrm>
            <a:off x="1143000" y="228600"/>
            <a:ext cx="6553200" cy="1066800"/>
          </a:xfrm>
          <a:prstGeom prst="rect">
            <a:avLst/>
          </a:prstGeom>
          <a:noFill/>
          <a:ln w="9525">
            <a:noFill/>
            <a:miter lim="800000"/>
            <a:headEnd/>
            <a:tailEnd/>
          </a:ln>
        </p:spPr>
        <p:txBody>
          <a:bodyPr>
            <a:spAutoFit/>
          </a:bodyPr>
          <a:lstStyle/>
          <a:p>
            <a:pPr algn="ctr"/>
            <a:r>
              <a:rPr lang="en-US" sz="3200" b="1">
                <a:latin typeface="Perpetua" pitchFamily="18" charset="0"/>
              </a:rPr>
              <a:t>THE FORMATIVE</a:t>
            </a:r>
          </a:p>
          <a:p>
            <a:pPr algn="ctr"/>
            <a:r>
              <a:rPr lang="en-US" sz="3200" b="1">
                <a:latin typeface="Perpetua" pitchFamily="18" charset="0"/>
              </a:rPr>
              <a:t>ASSESSMENT PROCESS </a:t>
            </a:r>
            <a:endParaRPr lang="en-US" sz="3200">
              <a:latin typeface="Perpetu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idx="4294967295"/>
          </p:nvPr>
        </p:nvSpPr>
        <p:spPr>
          <a:xfrm>
            <a:off x="457200" y="381000"/>
            <a:ext cx="8229600" cy="1143000"/>
          </a:xfrm>
        </p:spPr>
        <p:txBody>
          <a:bodyPr/>
          <a:lstStyle/>
          <a:p>
            <a:pPr eaLnBrk="1" hangingPunct="1"/>
            <a:r>
              <a:rPr lang="en-US" b="1" smtClean="0"/>
              <a:t>MDC Training</a:t>
            </a:r>
          </a:p>
        </p:txBody>
      </p:sp>
      <p:sp>
        <p:nvSpPr>
          <p:cNvPr id="38914" name="Content Placeholder 4"/>
          <p:cNvSpPr>
            <a:spLocks noGrp="1"/>
          </p:cNvSpPr>
          <p:nvPr>
            <p:ph sz="half" idx="4294967295"/>
          </p:nvPr>
        </p:nvSpPr>
        <p:spPr>
          <a:xfrm>
            <a:off x="914400" y="1828800"/>
            <a:ext cx="7772400" cy="3263900"/>
          </a:xfrm>
        </p:spPr>
        <p:txBody>
          <a:bodyPr/>
          <a:lstStyle/>
          <a:p>
            <a:pPr marL="0" indent="0" algn="ctr" eaLnBrk="1" hangingPunct="1">
              <a:lnSpc>
                <a:spcPct val="90000"/>
              </a:lnSpc>
              <a:buFont typeface="Arial" charset="0"/>
              <a:buNone/>
            </a:pPr>
            <a:r>
              <a:rPr lang="en-US" smtClean="0"/>
              <a:t>Day 1</a:t>
            </a:r>
          </a:p>
          <a:p>
            <a:pPr marL="0" indent="0" algn="ctr" eaLnBrk="1" hangingPunct="1">
              <a:lnSpc>
                <a:spcPct val="90000"/>
              </a:lnSpc>
              <a:buFont typeface="Arial" charset="0"/>
              <a:buNone/>
            </a:pPr>
            <a:endParaRPr lang="en-US" sz="2000" smtClean="0"/>
          </a:p>
          <a:p>
            <a:pPr marL="0" indent="0" eaLnBrk="1" hangingPunct="1">
              <a:lnSpc>
                <a:spcPct val="90000"/>
              </a:lnSpc>
            </a:pPr>
            <a:r>
              <a:rPr lang="en-US" smtClean="0"/>
              <a:t>Review of Formative Assessment</a:t>
            </a:r>
          </a:p>
          <a:p>
            <a:pPr marL="0" indent="0" eaLnBrk="1" hangingPunct="1">
              <a:lnSpc>
                <a:spcPct val="90000"/>
              </a:lnSpc>
            </a:pPr>
            <a:r>
              <a:rPr lang="en-US" b="1" smtClean="0"/>
              <a:t>What is MDC?</a:t>
            </a:r>
          </a:p>
          <a:p>
            <a:pPr marL="0" indent="0" eaLnBrk="1" hangingPunct="1">
              <a:lnSpc>
                <a:spcPct val="90000"/>
              </a:lnSpc>
            </a:pPr>
            <a:r>
              <a:rPr lang="en-US" smtClean="0"/>
              <a:t>Complete a Concept Development lesson as a large group</a:t>
            </a:r>
          </a:p>
          <a:p>
            <a:pPr marL="0" indent="0" eaLnBrk="1" hangingPunct="1">
              <a:lnSpc>
                <a:spcPct val="90000"/>
              </a:lnSpc>
            </a:pPr>
            <a:r>
              <a:rPr lang="en-US" smtClean="0"/>
              <a:t>Review MDC lesson resources</a:t>
            </a:r>
          </a:p>
          <a:p>
            <a:pPr marL="0" indent="0" eaLnBrk="1" hangingPunct="1">
              <a:lnSpc>
                <a:spcPct val="90000"/>
              </a:lnSpc>
            </a:pPr>
            <a:r>
              <a:rPr lang="en-US" smtClean="0"/>
              <a:t>Complete a Concept Development lesson in grade level groups, thinking as a student.</a:t>
            </a:r>
          </a:p>
          <a:p>
            <a:pPr marL="0" indent="0" algn="ctr" eaLnBrk="1" hangingPunct="1">
              <a:lnSpc>
                <a:spcPct val="90000"/>
              </a:lnSpc>
            </a:pPr>
            <a:endParaRPr lang="en-US" smtClean="0"/>
          </a:p>
          <a:p>
            <a:pPr marL="0" indent="0" eaLnBrk="1" hangingPunct="1">
              <a:lnSpc>
                <a:spcPct val="90000"/>
              </a:lnSpc>
            </a:pPr>
            <a:endParaRPr lang="en-US" sz="2400" smtClean="0"/>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a:defRPr/>
            </a:pPr>
            <a:r>
              <a:rPr lang="en-US" sz="1200">
                <a:solidFill>
                  <a:schemeClr val="tx1">
                    <a:tint val="75000"/>
                  </a:schemeClr>
                </a:solidFill>
              </a:rPr>
              <a:t>http://bit.ly/1eQbWQd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381000" y="609600"/>
            <a:ext cx="8229600" cy="1143000"/>
          </a:xfrm>
        </p:spPr>
        <p:txBody>
          <a:bodyPr/>
          <a:lstStyle/>
          <a:p>
            <a:pPr eaLnBrk="1" hangingPunct="1"/>
            <a:r>
              <a:rPr lang="en-US" sz="4000" b="1" smtClean="0"/>
              <a:t>What </a:t>
            </a:r>
            <a:r>
              <a:rPr lang="en-US" sz="4000" b="1" i="1" smtClean="0"/>
              <a:t>is</a:t>
            </a:r>
            <a:r>
              <a:rPr lang="en-US" sz="4000" b="1" smtClean="0"/>
              <a:t> the Mathematics</a:t>
            </a:r>
            <a:br>
              <a:rPr lang="en-US" sz="4000" b="1" smtClean="0"/>
            </a:br>
            <a:r>
              <a:rPr lang="en-US" sz="4000" b="1" smtClean="0"/>
              <a:t>Design Collaborative?</a:t>
            </a:r>
          </a:p>
        </p:txBody>
      </p:sp>
      <p:sp>
        <p:nvSpPr>
          <p:cNvPr id="39938" name="Content Placeholder 3"/>
          <p:cNvSpPr>
            <a:spLocks noGrp="1"/>
          </p:cNvSpPr>
          <p:nvPr>
            <p:ph idx="1"/>
          </p:nvPr>
        </p:nvSpPr>
        <p:spPr>
          <a:xfrm>
            <a:off x="0" y="2362200"/>
            <a:ext cx="8839200" cy="3429000"/>
          </a:xfrm>
        </p:spPr>
        <p:txBody>
          <a:bodyPr/>
          <a:lstStyle/>
          <a:p>
            <a:pPr eaLnBrk="1" hangingPunct="1">
              <a:lnSpc>
                <a:spcPct val="90000"/>
              </a:lnSpc>
              <a:buFont typeface="Arial" charset="0"/>
              <a:buNone/>
            </a:pPr>
            <a:r>
              <a:rPr lang="en-US" smtClean="0"/>
              <a:t>	The Mathematics Design Collaborative (MDC) are lessons or tasks that aim to bring to life the Common Core State Standards (CCSSM) in a way that will help teachers and their students turn their aspirations for achieving them into classroom realities.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457200"/>
            <a:ext cx="8229600" cy="1143000"/>
          </a:xfrm>
        </p:spPr>
        <p:txBody>
          <a:bodyPr/>
          <a:lstStyle/>
          <a:p>
            <a:pPr eaLnBrk="1" hangingPunct="1"/>
            <a:r>
              <a:rPr lang="en-US" b="1" smtClean="0"/>
              <a:t>What </a:t>
            </a:r>
            <a:r>
              <a:rPr lang="en-US" b="1" i="1" smtClean="0"/>
              <a:t>are </a:t>
            </a:r>
            <a:r>
              <a:rPr lang="en-US" b="1" smtClean="0"/>
              <a:t>“Classroom Challenges”</a:t>
            </a:r>
          </a:p>
        </p:txBody>
      </p:sp>
      <p:sp>
        <p:nvSpPr>
          <p:cNvPr id="40962" name="Content Placeholder 2"/>
          <p:cNvSpPr>
            <a:spLocks noGrp="1"/>
          </p:cNvSpPr>
          <p:nvPr>
            <p:ph idx="1"/>
          </p:nvPr>
        </p:nvSpPr>
        <p:spPr>
          <a:xfrm>
            <a:off x="457200" y="2209800"/>
            <a:ext cx="8229600" cy="3733800"/>
          </a:xfrm>
        </p:spPr>
        <p:txBody>
          <a:bodyPr/>
          <a:lstStyle/>
          <a:p>
            <a:pPr eaLnBrk="1" hangingPunct="1">
              <a:buFont typeface="Arial" charset="0"/>
              <a:buNone/>
            </a:pPr>
            <a:r>
              <a:rPr lang="en-US" smtClean="0"/>
              <a:t>	MDC lessons that support teachers in formative assessment.  They both reveal and develop students’ understanding of key mathematical ideas and applications.  These lessons enable teachers and students to monitor in more detail their progress towards the targets of the standards.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3400" y="762000"/>
            <a:ext cx="8229600" cy="1143000"/>
          </a:xfrm>
        </p:spPr>
        <p:txBody>
          <a:bodyPr/>
          <a:lstStyle/>
          <a:p>
            <a:pPr eaLnBrk="1" hangingPunct="1"/>
            <a:r>
              <a:rPr lang="en-US" b="1" smtClean="0"/>
              <a:t>“Classroom Challenges” are either</a:t>
            </a:r>
            <a:r>
              <a:rPr lang="en-US" sz="4000" smtClean="0"/>
              <a:t>	</a:t>
            </a:r>
          </a:p>
        </p:txBody>
      </p:sp>
      <p:sp>
        <p:nvSpPr>
          <p:cNvPr id="41986" name="Content Placeholder 2"/>
          <p:cNvSpPr>
            <a:spLocks noGrp="1"/>
          </p:cNvSpPr>
          <p:nvPr>
            <p:ph idx="1"/>
          </p:nvPr>
        </p:nvSpPr>
        <p:spPr>
          <a:xfrm>
            <a:off x="533400" y="2286000"/>
            <a:ext cx="8229600" cy="4267200"/>
          </a:xfrm>
        </p:spPr>
        <p:txBody>
          <a:bodyPr/>
          <a:lstStyle/>
          <a:p>
            <a:pPr eaLnBrk="1" hangingPunct="1">
              <a:buFont typeface="Arial" charset="0"/>
              <a:buNone/>
            </a:pPr>
            <a:r>
              <a:rPr lang="en-US" smtClean="0"/>
              <a:t>Concept Development lessons that focus on assessing and developing conceptual understanding, or</a:t>
            </a:r>
          </a:p>
          <a:p>
            <a:pPr eaLnBrk="1" hangingPunct="1">
              <a:buFont typeface="Arial" charset="0"/>
              <a:buNone/>
            </a:pPr>
            <a:endParaRPr lang="en-US" smtClean="0"/>
          </a:p>
          <a:p>
            <a:pPr eaLnBrk="1" hangingPunct="1">
              <a:buFont typeface="Arial" charset="0"/>
              <a:buNone/>
            </a:pPr>
            <a:r>
              <a:rPr lang="en-US" smtClean="0"/>
              <a:t>Problem Solving lessons that focus on the application of previously learned mathematics to non-routine problems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990600"/>
            <a:ext cx="8229600" cy="1143000"/>
          </a:xfrm>
        </p:spPr>
        <p:txBody>
          <a:bodyPr/>
          <a:lstStyle/>
          <a:p>
            <a:pPr eaLnBrk="1" hangingPunct="1"/>
            <a:r>
              <a:rPr lang="en-US" b="1" smtClean="0"/>
              <a:t>As you experience the lesson,</a:t>
            </a:r>
          </a:p>
        </p:txBody>
      </p:sp>
      <p:sp>
        <p:nvSpPr>
          <p:cNvPr id="44034" name="Content Placeholder 4"/>
          <p:cNvSpPr>
            <a:spLocks noGrp="1"/>
          </p:cNvSpPr>
          <p:nvPr>
            <p:ph idx="1"/>
          </p:nvPr>
        </p:nvSpPr>
        <p:spPr>
          <a:xfrm>
            <a:off x="762000" y="2895600"/>
            <a:ext cx="7696200" cy="2819400"/>
          </a:xfrm>
        </p:spPr>
        <p:txBody>
          <a:bodyPr/>
          <a:lstStyle/>
          <a:p>
            <a:pPr eaLnBrk="1" hangingPunct="1">
              <a:buFont typeface="Arial" charset="0"/>
              <a:buNone/>
            </a:pPr>
            <a:r>
              <a:rPr lang="en-US" smtClean="0"/>
              <a:t>	consider the components and determine what the student and teacher roles are.</a:t>
            </a:r>
          </a:p>
          <a:p>
            <a:pPr eaLnBrk="1" hangingPunct="1">
              <a:buFont typeface="Arial" charset="0"/>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idx="4294967295"/>
          </p:nvPr>
        </p:nvSpPr>
        <p:spPr>
          <a:xfrm>
            <a:off x="381000" y="381000"/>
            <a:ext cx="8229600" cy="1143000"/>
          </a:xfrm>
        </p:spPr>
        <p:txBody>
          <a:bodyPr/>
          <a:lstStyle/>
          <a:p>
            <a:pPr eaLnBrk="1" hangingPunct="1"/>
            <a:r>
              <a:rPr lang="en-US" b="1" smtClean="0"/>
              <a:t>MDC Training</a:t>
            </a:r>
          </a:p>
        </p:txBody>
      </p:sp>
      <p:sp>
        <p:nvSpPr>
          <p:cNvPr id="45058" name="Content Placeholder 4"/>
          <p:cNvSpPr>
            <a:spLocks noGrp="1"/>
          </p:cNvSpPr>
          <p:nvPr>
            <p:ph sz="half" idx="4294967295"/>
          </p:nvPr>
        </p:nvSpPr>
        <p:spPr>
          <a:xfrm>
            <a:off x="914400" y="1828800"/>
            <a:ext cx="7772400" cy="3263900"/>
          </a:xfrm>
        </p:spPr>
        <p:txBody>
          <a:bodyPr/>
          <a:lstStyle/>
          <a:p>
            <a:pPr marL="0" indent="0" algn="ctr" eaLnBrk="1" hangingPunct="1">
              <a:lnSpc>
                <a:spcPct val="90000"/>
              </a:lnSpc>
              <a:buFont typeface="Arial" charset="0"/>
              <a:buNone/>
            </a:pPr>
            <a:r>
              <a:rPr lang="en-US" smtClean="0"/>
              <a:t>Day 1</a:t>
            </a:r>
          </a:p>
          <a:p>
            <a:pPr marL="0" indent="0" algn="ctr" eaLnBrk="1" hangingPunct="1">
              <a:lnSpc>
                <a:spcPct val="90000"/>
              </a:lnSpc>
              <a:buFont typeface="Arial" charset="0"/>
              <a:buNone/>
            </a:pPr>
            <a:endParaRPr lang="en-US" sz="2000" smtClean="0"/>
          </a:p>
          <a:p>
            <a:pPr marL="0" indent="0" eaLnBrk="1" hangingPunct="1">
              <a:lnSpc>
                <a:spcPct val="90000"/>
              </a:lnSpc>
            </a:pPr>
            <a:r>
              <a:rPr lang="en-US" smtClean="0"/>
              <a:t>Review of Formative Assessment</a:t>
            </a:r>
          </a:p>
          <a:p>
            <a:pPr marL="0" indent="0" eaLnBrk="1" hangingPunct="1">
              <a:lnSpc>
                <a:spcPct val="90000"/>
              </a:lnSpc>
            </a:pPr>
            <a:r>
              <a:rPr lang="en-US" smtClean="0"/>
              <a:t>What is MDC?</a:t>
            </a:r>
          </a:p>
          <a:p>
            <a:pPr marL="0" indent="0" eaLnBrk="1" hangingPunct="1">
              <a:lnSpc>
                <a:spcPct val="90000"/>
              </a:lnSpc>
            </a:pPr>
            <a:r>
              <a:rPr lang="en-US" b="1" smtClean="0"/>
              <a:t>Complete a Concept Development lesson as a large group</a:t>
            </a:r>
          </a:p>
          <a:p>
            <a:pPr marL="0" indent="0" eaLnBrk="1" hangingPunct="1">
              <a:lnSpc>
                <a:spcPct val="90000"/>
              </a:lnSpc>
            </a:pPr>
            <a:r>
              <a:rPr lang="en-US" smtClean="0"/>
              <a:t>Review MDC lesson resources</a:t>
            </a:r>
          </a:p>
          <a:p>
            <a:pPr marL="0" indent="0" eaLnBrk="1" hangingPunct="1">
              <a:lnSpc>
                <a:spcPct val="90000"/>
              </a:lnSpc>
            </a:pPr>
            <a:r>
              <a:rPr lang="en-US" smtClean="0"/>
              <a:t>Complete a Concept Development lesson in grade level groups, thinking as a student.</a:t>
            </a:r>
          </a:p>
          <a:p>
            <a:pPr marL="0" indent="0" algn="ctr" eaLnBrk="1" hangingPunct="1">
              <a:lnSpc>
                <a:spcPct val="90000"/>
              </a:lnSpc>
            </a:pPr>
            <a:endParaRPr lang="en-US" smtClean="0"/>
          </a:p>
          <a:p>
            <a:pPr marL="0" indent="0" eaLnBrk="1" hangingPunct="1">
              <a:lnSpc>
                <a:spcPct val="90000"/>
              </a:lnSpc>
            </a:pPr>
            <a:endParaRPr lang="en-US" sz="2400" smtClean="0"/>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a:defRPr/>
            </a:pPr>
            <a:r>
              <a:rPr lang="en-US" sz="1200">
                <a:solidFill>
                  <a:schemeClr val="tx1">
                    <a:tint val="75000"/>
                  </a:schemeClr>
                </a:solidFill>
              </a:rPr>
              <a:t>http://bit.ly/1eQbWQd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609600" y="609600"/>
            <a:ext cx="8001000" cy="1143000"/>
          </a:xfrm>
        </p:spPr>
        <p:txBody>
          <a:bodyPr/>
          <a:lstStyle/>
          <a:p>
            <a:pPr eaLnBrk="1" hangingPunct="1"/>
            <a:r>
              <a:rPr lang="en-US" b="1" smtClean="0"/>
              <a:t>Please record on the index card:</a:t>
            </a:r>
          </a:p>
        </p:txBody>
      </p:sp>
      <p:sp>
        <p:nvSpPr>
          <p:cNvPr id="17410" name="Rectangle 3"/>
          <p:cNvSpPr>
            <a:spLocks noGrp="1"/>
          </p:cNvSpPr>
          <p:nvPr>
            <p:ph idx="1"/>
          </p:nvPr>
        </p:nvSpPr>
        <p:spPr>
          <a:xfrm>
            <a:off x="914400" y="2057400"/>
            <a:ext cx="7696200" cy="4525963"/>
          </a:xfrm>
        </p:spPr>
        <p:txBody>
          <a:bodyPr/>
          <a:lstStyle/>
          <a:p>
            <a:pPr eaLnBrk="1" hangingPunct="1"/>
            <a:r>
              <a:rPr lang="en-US" dirty="0" smtClean="0"/>
              <a:t>Name</a:t>
            </a:r>
          </a:p>
          <a:p>
            <a:pPr eaLnBrk="1" hangingPunct="1">
              <a:buFont typeface="Wingdings 2" pitchFamily="18" charset="2"/>
              <a:buNone/>
            </a:pPr>
            <a:endParaRPr lang="en-US" dirty="0" smtClean="0"/>
          </a:p>
          <a:p>
            <a:pPr eaLnBrk="1" hangingPunct="1"/>
            <a:r>
              <a:rPr lang="en-US" dirty="0" smtClean="0"/>
              <a:t>Site/building name</a:t>
            </a:r>
          </a:p>
          <a:p>
            <a:pPr eaLnBrk="1" hangingPunct="1">
              <a:buFont typeface="Wingdings 2" pitchFamily="18" charset="2"/>
              <a:buNone/>
            </a:pPr>
            <a:endParaRPr lang="en-US" dirty="0" smtClean="0"/>
          </a:p>
          <a:p>
            <a:pPr eaLnBrk="1" hangingPunct="1"/>
            <a:r>
              <a:rPr lang="en-US" dirty="0" smtClean="0"/>
              <a:t>Primary course to be taught in ‘15-16</a:t>
            </a:r>
          </a:p>
          <a:p>
            <a:pPr eaLnBrk="1" hangingPunct="1">
              <a:buFont typeface="Wingdings 2" pitchFamily="18" charset="2"/>
              <a:buNone/>
            </a:pPr>
            <a:endParaRPr lang="en-US" dirty="0" smtClean="0"/>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endParaRPr lang="en-US" dirty="0"/>
          </a:p>
        </p:txBody>
      </p:sp>
      <p:sp>
        <p:nvSpPr>
          <p:cNvPr id="46082" name="Text Placeholder 3"/>
          <p:cNvSpPr>
            <a:spLocks noGrp="1"/>
          </p:cNvSpPr>
          <p:nvPr>
            <p:ph type="body" idx="1"/>
          </p:nvPr>
        </p:nvSpPr>
        <p:spPr/>
        <p:txBody>
          <a:bodyPr/>
          <a:lstStyle/>
          <a:p>
            <a:pPr algn="ctr" eaLnBrk="1" hangingPunct="1"/>
            <a:r>
              <a:rPr lang="en-US" sz="4400" b="1" smtClean="0">
                <a:solidFill>
                  <a:schemeClr val="tx1"/>
                </a:solidFill>
              </a:rPr>
              <a:t>Representing Quadratic</a:t>
            </a:r>
          </a:p>
          <a:p>
            <a:pPr algn="ctr" eaLnBrk="1" hangingPunct="1"/>
            <a:r>
              <a:rPr lang="en-US" sz="4400" b="1" smtClean="0">
                <a:solidFill>
                  <a:schemeClr val="tx1"/>
                </a:solidFill>
              </a:rPr>
              <a:t> Functions Graphically</a:t>
            </a:r>
          </a:p>
          <a:p>
            <a:pPr algn="ctr" eaLnBrk="1" hangingPunct="1"/>
            <a:endParaRPr lang="en-US" sz="4400" b="1" smtClean="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lstStyle/>
          <a:p>
            <a:pPr eaLnBrk="1" hangingPunct="1"/>
            <a:r>
              <a:rPr lang="en-US" smtClean="0"/>
              <a:t>Goals and Standards of the Lesson</a:t>
            </a:r>
          </a:p>
        </p:txBody>
      </p:sp>
      <p:pic>
        <p:nvPicPr>
          <p:cNvPr id="47106" name="Content Placeholder 4"/>
          <p:cNvPicPr>
            <a:picLocks noGrp="1" noChangeAspect="1"/>
          </p:cNvPicPr>
          <p:nvPr>
            <p:ph idx="1"/>
          </p:nvPr>
        </p:nvPicPr>
        <p:blipFill>
          <a:blip r:embed="rId2" cstate="print"/>
          <a:srcRect/>
          <a:stretch>
            <a:fillRect/>
          </a:stretch>
        </p:blipFill>
        <p:spPr>
          <a:xfrm>
            <a:off x="838200" y="1138238"/>
            <a:ext cx="7696200" cy="561816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2400"/>
            <a:ext cx="8229600" cy="1143000"/>
          </a:xfrm>
        </p:spPr>
        <p:txBody>
          <a:bodyPr/>
          <a:lstStyle/>
          <a:p>
            <a:pPr eaLnBrk="1" hangingPunct="1"/>
            <a:r>
              <a:rPr lang="en-US" b="1" smtClean="0"/>
              <a:t>Lesson Procedures</a:t>
            </a:r>
          </a:p>
        </p:txBody>
      </p:sp>
      <p:sp>
        <p:nvSpPr>
          <p:cNvPr id="48130" name="Content Placeholder 2"/>
          <p:cNvSpPr>
            <a:spLocks noGrp="1"/>
          </p:cNvSpPr>
          <p:nvPr>
            <p:ph idx="1"/>
          </p:nvPr>
        </p:nvSpPr>
        <p:spPr>
          <a:xfrm>
            <a:off x="0" y="1447800"/>
            <a:ext cx="9144000" cy="4525963"/>
          </a:xfrm>
        </p:spPr>
        <p:txBody>
          <a:bodyPr/>
          <a:lstStyle/>
          <a:p>
            <a:pPr marL="514350" indent="-514350" eaLnBrk="1" hangingPunct="1">
              <a:lnSpc>
                <a:spcPct val="90000"/>
              </a:lnSpc>
              <a:buFont typeface="Arial" charset="0"/>
              <a:buAutoNum type="arabicParenR"/>
            </a:pPr>
            <a:r>
              <a:rPr lang="en-US" sz="2900" smtClean="0"/>
              <a:t>Pre-Assessment (15 min)</a:t>
            </a:r>
          </a:p>
          <a:p>
            <a:pPr marL="514350" indent="-514350" eaLnBrk="1" hangingPunct="1">
              <a:lnSpc>
                <a:spcPct val="90000"/>
              </a:lnSpc>
              <a:buFont typeface="Arial" charset="0"/>
              <a:buAutoNum type="arabicParenR"/>
            </a:pPr>
            <a:r>
              <a:rPr lang="en-US" sz="2900" smtClean="0"/>
              <a:t>Whole class intro:  Key Features of Quadratics (10 min)</a:t>
            </a:r>
          </a:p>
          <a:p>
            <a:pPr marL="514350" indent="-514350" eaLnBrk="1" hangingPunct="1">
              <a:lnSpc>
                <a:spcPct val="90000"/>
              </a:lnSpc>
              <a:buFont typeface="Arial" charset="0"/>
              <a:buAutoNum type="arabicParenR"/>
            </a:pPr>
            <a:r>
              <a:rPr lang="en-US" sz="2900" smtClean="0"/>
              <a:t>Whole class intro to Dominoes (10 min)</a:t>
            </a:r>
          </a:p>
          <a:p>
            <a:pPr marL="514350" indent="-514350" eaLnBrk="1" hangingPunct="1">
              <a:lnSpc>
                <a:spcPct val="90000"/>
              </a:lnSpc>
              <a:buFont typeface="Arial" charset="0"/>
              <a:buAutoNum type="arabicParenR"/>
            </a:pPr>
            <a:r>
              <a:rPr lang="en-US" sz="2900" smtClean="0"/>
              <a:t>Collaborative activity:  Matching Dominoes (20 min) </a:t>
            </a:r>
          </a:p>
          <a:p>
            <a:pPr marL="514350" indent="-514350" eaLnBrk="1" hangingPunct="1">
              <a:lnSpc>
                <a:spcPct val="90000"/>
              </a:lnSpc>
              <a:buFont typeface="Arial" charset="0"/>
              <a:buAutoNum type="arabicParenR"/>
            </a:pPr>
            <a:r>
              <a:rPr lang="en-US" sz="2900" smtClean="0"/>
              <a:t>Sharing work (15 min)</a:t>
            </a:r>
          </a:p>
          <a:p>
            <a:pPr marL="514350" indent="-514350" eaLnBrk="1" hangingPunct="1">
              <a:lnSpc>
                <a:spcPct val="90000"/>
              </a:lnSpc>
              <a:buFont typeface="Arial" charset="0"/>
              <a:buAutoNum type="arabicParenR"/>
            </a:pPr>
            <a:r>
              <a:rPr lang="en-US" sz="2900" smtClean="0"/>
              <a:t>Collaborative activity:  Complete the Equations (15 min)</a:t>
            </a:r>
          </a:p>
          <a:p>
            <a:pPr marL="514350" indent="-514350" eaLnBrk="1" hangingPunct="1">
              <a:lnSpc>
                <a:spcPct val="90000"/>
              </a:lnSpc>
              <a:buFont typeface="Arial" charset="0"/>
              <a:buAutoNum type="arabicParenR"/>
            </a:pPr>
            <a:r>
              <a:rPr lang="en-US" sz="2900" smtClean="0"/>
              <a:t>Sharing work (10 min)</a:t>
            </a:r>
          </a:p>
          <a:p>
            <a:pPr marL="514350" indent="-514350" eaLnBrk="1" hangingPunct="1">
              <a:lnSpc>
                <a:spcPct val="90000"/>
              </a:lnSpc>
              <a:buFont typeface="Arial" charset="0"/>
              <a:buAutoNum type="arabicParenR"/>
            </a:pPr>
            <a:r>
              <a:rPr lang="en-US" sz="2900" smtClean="0"/>
              <a:t>Whole class discussion (15 min)</a:t>
            </a:r>
          </a:p>
          <a:p>
            <a:pPr marL="514350" indent="-514350" eaLnBrk="1" hangingPunct="1">
              <a:lnSpc>
                <a:spcPct val="90000"/>
              </a:lnSpc>
              <a:buFont typeface="Arial" charset="0"/>
              <a:buAutoNum type="arabicParenR"/>
            </a:pPr>
            <a:r>
              <a:rPr lang="en-US" sz="2900" smtClean="0"/>
              <a:t>Follow-up lesson:  Review the assessment task (10 min)</a:t>
            </a:r>
          </a:p>
          <a:p>
            <a:pPr marL="1314450" lvl="2" indent="-1314450" eaLnBrk="1" hangingPunct="1">
              <a:lnSpc>
                <a:spcPct val="90000"/>
              </a:lnSpc>
              <a:buFont typeface="Arial" charset="0"/>
              <a:buAutoNum type="arabicParenR" startAt="4"/>
            </a:pPr>
            <a:endParaRPr lang="en-US" sz="2900" smtClean="0"/>
          </a:p>
          <a:p>
            <a:pPr marL="514350" indent="-514350" eaLnBrk="1" hangingPunct="1">
              <a:lnSpc>
                <a:spcPct val="90000"/>
              </a:lnSpc>
              <a:buFont typeface="Arial" charset="0"/>
              <a:buAutoNum type="arabicParenR"/>
            </a:pPr>
            <a:endParaRPr lang="en-US" sz="27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smtClean="0"/>
          </a:p>
        </p:txBody>
      </p:sp>
      <p:pic>
        <p:nvPicPr>
          <p:cNvPr id="49154" name="Content Placeholder 3"/>
          <p:cNvPicPr>
            <a:picLocks noGrp="1" noChangeAspect="1"/>
          </p:cNvPicPr>
          <p:nvPr>
            <p:ph idx="1"/>
          </p:nvPr>
        </p:nvPicPr>
        <p:blipFill>
          <a:blip r:embed="rId2" cstate="print"/>
          <a:srcRect/>
          <a:stretch>
            <a:fillRect/>
          </a:stretch>
        </p:blipFill>
        <p:spPr>
          <a:xfrm>
            <a:off x="-61913" y="2362200"/>
            <a:ext cx="9205913" cy="22098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533400" y="304800"/>
            <a:ext cx="8229600" cy="673100"/>
          </a:xfrm>
        </p:spPr>
        <p:txBody>
          <a:bodyPr/>
          <a:lstStyle/>
          <a:p>
            <a:pPr eaLnBrk="1" hangingPunct="1"/>
            <a:r>
              <a:rPr lang="en-US" altLang="en-US" sz="4000" b="1" smtClean="0">
                <a:latin typeface="Rockwell" pitchFamily="18" charset="0"/>
              </a:rPr>
              <a:t>Matching Dominos</a:t>
            </a:r>
          </a:p>
        </p:txBody>
      </p:sp>
      <p:sp>
        <p:nvSpPr>
          <p:cNvPr id="50178" name="Content Placeholder 2"/>
          <p:cNvSpPr>
            <a:spLocks noGrp="1"/>
          </p:cNvSpPr>
          <p:nvPr>
            <p:ph idx="1"/>
          </p:nvPr>
        </p:nvSpPr>
        <p:spPr>
          <a:xfrm>
            <a:off x="152400" y="1371600"/>
            <a:ext cx="8991600" cy="5486400"/>
          </a:xfrm>
        </p:spPr>
        <p:txBody>
          <a:bodyPr/>
          <a:lstStyle/>
          <a:p>
            <a:pPr marL="609600" indent="-609600" eaLnBrk="1" hangingPunct="1">
              <a:buClr>
                <a:srgbClr val="6C0000"/>
              </a:buClr>
              <a:buFont typeface="Arial" charset="0"/>
              <a:buAutoNum type="arabicPeriod"/>
            </a:pPr>
            <a:r>
              <a:rPr lang="en-US" altLang="en-US" sz="2400" smtClean="0">
                <a:solidFill>
                  <a:srgbClr val="000000"/>
                </a:solidFill>
              </a:rPr>
              <a:t>Take turns at matching pairs of dominos that you think belong together. </a:t>
            </a:r>
          </a:p>
          <a:p>
            <a:pPr marL="609600" indent="-609600" eaLnBrk="1" hangingPunct="1">
              <a:buClr>
                <a:srgbClr val="6C0000"/>
              </a:buClr>
              <a:buFont typeface="Arial" charset="0"/>
              <a:buAutoNum type="arabicPeriod"/>
            </a:pPr>
            <a:endParaRPr lang="en-GB" altLang="en-US" sz="2400" smtClean="0">
              <a:solidFill>
                <a:srgbClr val="000000"/>
              </a:solidFill>
            </a:endParaRPr>
          </a:p>
          <a:p>
            <a:pPr marL="609600" indent="-609600" eaLnBrk="1" hangingPunct="1">
              <a:buClr>
                <a:srgbClr val="6C0000"/>
              </a:buClr>
              <a:buFont typeface="Arial" charset="0"/>
              <a:buAutoNum type="arabicPeriod"/>
            </a:pPr>
            <a:r>
              <a:rPr lang="en-US" altLang="en-US" sz="2400" smtClean="0">
                <a:solidFill>
                  <a:srgbClr val="000000"/>
                </a:solidFill>
              </a:rPr>
              <a:t>Each time you do this, explain your thinking clearly and carefully to your partner. </a:t>
            </a:r>
          </a:p>
          <a:p>
            <a:pPr marL="609600" indent="-609600" eaLnBrk="1" hangingPunct="1">
              <a:buClr>
                <a:srgbClr val="6C0000"/>
              </a:buClr>
              <a:buFont typeface="Arial" charset="0"/>
              <a:buAutoNum type="arabicPeriod"/>
            </a:pPr>
            <a:endParaRPr lang="en-GB" altLang="en-US" sz="2400" smtClean="0">
              <a:solidFill>
                <a:srgbClr val="000000"/>
              </a:solidFill>
            </a:endParaRPr>
          </a:p>
          <a:p>
            <a:pPr marL="609600" indent="-609600" eaLnBrk="1" hangingPunct="1">
              <a:buClr>
                <a:srgbClr val="6C0000"/>
              </a:buClr>
              <a:buFont typeface="Arial" charset="0"/>
              <a:buAutoNum type="arabicPeriod"/>
            </a:pPr>
            <a:r>
              <a:rPr lang="en-US" altLang="en-US" sz="2400" smtClean="0">
                <a:solidFill>
                  <a:srgbClr val="000000"/>
                </a:solidFill>
              </a:rPr>
              <a:t>It is important that you both understand the matches.  If you don't agree or understand, ask your partner to explain their reasoning.  You are both responsible for each other</a:t>
            </a:r>
            <a:r>
              <a:rPr lang="en-GB" altLang="en-US" sz="2400" smtClean="0">
                <a:solidFill>
                  <a:srgbClr val="000000"/>
                </a:solidFill>
              </a:rPr>
              <a:t>’</a:t>
            </a:r>
            <a:r>
              <a:rPr lang="en-US" altLang="ja-JP" sz="2400" smtClean="0">
                <a:solidFill>
                  <a:srgbClr val="000000"/>
                </a:solidFill>
              </a:rPr>
              <a:t>s learning.</a:t>
            </a:r>
          </a:p>
          <a:p>
            <a:pPr marL="609600" indent="-609600" eaLnBrk="1" hangingPunct="1">
              <a:buClr>
                <a:srgbClr val="6C0000"/>
              </a:buClr>
              <a:buFont typeface="Arial" charset="0"/>
              <a:buAutoNum type="arabicPeriod"/>
            </a:pPr>
            <a:endParaRPr lang="en-US" altLang="ja-JP" sz="2400" smtClean="0">
              <a:solidFill>
                <a:srgbClr val="000000"/>
              </a:solidFill>
            </a:endParaRPr>
          </a:p>
          <a:p>
            <a:pPr marL="609600" indent="-609600" eaLnBrk="1" hangingPunct="1">
              <a:buClr>
                <a:srgbClr val="6C0000"/>
              </a:buClr>
              <a:buFont typeface="Arial" charset="0"/>
              <a:buAutoNum type="arabicPeriod"/>
            </a:pPr>
            <a:r>
              <a:rPr lang="en-US" altLang="en-US" sz="2400" smtClean="0">
                <a:solidFill>
                  <a:srgbClr val="000000"/>
                </a:solidFill>
              </a:rPr>
              <a:t>On some cards an equation or part of an equation is missing.  Do not worry about this, as you can carry out this task without this information. </a:t>
            </a:r>
            <a:endParaRPr lang="en-US" altLang="en-US" sz="24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8229600" cy="673100"/>
          </a:xfrm>
        </p:spPr>
        <p:txBody>
          <a:bodyPr/>
          <a:lstStyle/>
          <a:p>
            <a:pPr eaLnBrk="1" hangingPunct="1"/>
            <a:r>
              <a:rPr lang="en-US" altLang="en-US" b="1" smtClean="0">
                <a:latin typeface="Rockwell" pitchFamily="18" charset="0"/>
              </a:rPr>
              <a:t>Sharing Work</a:t>
            </a:r>
          </a:p>
        </p:txBody>
      </p:sp>
      <p:sp>
        <p:nvSpPr>
          <p:cNvPr id="51202" name="Content Placeholder 2"/>
          <p:cNvSpPr>
            <a:spLocks noGrp="1"/>
          </p:cNvSpPr>
          <p:nvPr>
            <p:ph idx="1"/>
          </p:nvPr>
        </p:nvSpPr>
        <p:spPr>
          <a:xfrm>
            <a:off x="0" y="1371600"/>
            <a:ext cx="9144000" cy="4964113"/>
          </a:xfrm>
        </p:spPr>
        <p:txBody>
          <a:bodyPr/>
          <a:lstStyle/>
          <a:p>
            <a:pPr eaLnBrk="1" hangingPunct="1">
              <a:buClr>
                <a:srgbClr val="6C0000"/>
              </a:buClr>
              <a:buFont typeface="Arial" charset="0"/>
              <a:buAutoNum type="arabicPeriod"/>
            </a:pPr>
            <a:r>
              <a:rPr lang="en-US" altLang="en-US" sz="2000" smtClean="0">
                <a:solidFill>
                  <a:srgbClr val="000000"/>
                </a:solidFill>
              </a:rPr>
              <a:t>One student from each group is to visit another group's poster.</a:t>
            </a:r>
            <a:r>
              <a:rPr lang="en-GB" altLang="en-US" sz="2000" smtClean="0">
                <a:solidFill>
                  <a:srgbClr val="000000"/>
                </a:solidFill>
              </a:rPr>
              <a:t> </a:t>
            </a:r>
          </a:p>
          <a:p>
            <a:pPr eaLnBrk="1" hangingPunct="1">
              <a:buClr>
                <a:srgbClr val="6C0000"/>
              </a:buClr>
              <a:buFont typeface="Arial" charset="0"/>
              <a:buAutoNum type="arabicPeriod"/>
            </a:pPr>
            <a:endParaRPr lang="en-GB" altLang="en-US" sz="1600" smtClean="0">
              <a:solidFill>
                <a:srgbClr val="000000"/>
              </a:solidFill>
            </a:endParaRPr>
          </a:p>
          <a:p>
            <a:pPr eaLnBrk="1" hangingPunct="1">
              <a:buClr>
                <a:srgbClr val="6C0000"/>
              </a:buClr>
              <a:buFont typeface="Arial" charset="0"/>
              <a:buAutoNum type="arabicPeriod"/>
            </a:pPr>
            <a:r>
              <a:rPr lang="en-US" altLang="en-US" sz="2000" smtClean="0">
                <a:solidFill>
                  <a:srgbClr val="000000"/>
                </a:solidFill>
              </a:rPr>
              <a:t>If you are staying at your desk, be ready to explain the reasons for your group's matches.</a:t>
            </a:r>
          </a:p>
          <a:p>
            <a:pPr eaLnBrk="1" hangingPunct="1">
              <a:buClr>
                <a:srgbClr val="6C0000"/>
              </a:buClr>
              <a:buFont typeface="Arial" charset="0"/>
              <a:buAutoNum type="arabicPeriod"/>
            </a:pPr>
            <a:endParaRPr lang="en-GB" altLang="en-US" sz="1600" smtClean="0">
              <a:solidFill>
                <a:srgbClr val="000000"/>
              </a:solidFill>
            </a:endParaRPr>
          </a:p>
          <a:p>
            <a:pPr eaLnBrk="1" hangingPunct="1">
              <a:buClr>
                <a:srgbClr val="6C0000"/>
              </a:buClr>
              <a:buFont typeface="Arial" charset="0"/>
              <a:buAutoNum type="arabicPeriod"/>
            </a:pPr>
            <a:r>
              <a:rPr lang="en-US" altLang="en-US" sz="2000" smtClean="0">
                <a:solidFill>
                  <a:srgbClr val="000000"/>
                </a:solidFill>
              </a:rPr>
              <a:t>If you are visiting another group:</a:t>
            </a:r>
          </a:p>
          <a:p>
            <a:pPr lvl="1" eaLnBrk="1" hangingPunct="1">
              <a:buClr>
                <a:srgbClr val="6C0000"/>
              </a:buClr>
            </a:pPr>
            <a:r>
              <a:rPr lang="en-US" altLang="en-US" sz="2000" smtClean="0"/>
              <a:t>Write your card matches on a piece of paper. </a:t>
            </a:r>
          </a:p>
          <a:p>
            <a:pPr lvl="1" eaLnBrk="1" hangingPunct="1">
              <a:buClr>
                <a:srgbClr val="6C0000"/>
              </a:buClr>
              <a:buFont typeface="Arial" charset="0"/>
              <a:buNone/>
            </a:pPr>
            <a:endParaRPr lang="en-US" altLang="en-US" sz="1600" smtClean="0"/>
          </a:p>
          <a:p>
            <a:pPr lvl="1" eaLnBrk="1" hangingPunct="1">
              <a:buClr>
                <a:srgbClr val="6C0000"/>
              </a:buClr>
            </a:pPr>
            <a:r>
              <a:rPr lang="en-US" altLang="en-US" sz="2000" smtClean="0"/>
              <a:t>Go to another group's desk and check to see which matches are different from your own. </a:t>
            </a:r>
          </a:p>
          <a:p>
            <a:pPr lvl="1" eaLnBrk="1" hangingPunct="1">
              <a:buClr>
                <a:srgbClr val="6C0000"/>
              </a:buClr>
              <a:buFont typeface="Arial" charset="0"/>
              <a:buNone/>
            </a:pPr>
            <a:endParaRPr lang="en-US" altLang="en-US" sz="1600" smtClean="0"/>
          </a:p>
          <a:p>
            <a:pPr lvl="1" eaLnBrk="1" hangingPunct="1">
              <a:buClr>
                <a:srgbClr val="6C0000"/>
              </a:buClr>
            </a:pPr>
            <a:r>
              <a:rPr lang="en-US" altLang="en-US" sz="2000" smtClean="0"/>
              <a:t>If there are differences, ask for an explanation.  If you still don't agree, explain your own thinking. </a:t>
            </a:r>
          </a:p>
          <a:p>
            <a:pPr lvl="1" eaLnBrk="1" hangingPunct="1">
              <a:buClr>
                <a:srgbClr val="6C0000"/>
              </a:buClr>
              <a:buFont typeface="Arial" charset="0"/>
              <a:buNone/>
            </a:pPr>
            <a:endParaRPr lang="en-US" altLang="en-US" sz="1600" smtClean="0"/>
          </a:p>
          <a:p>
            <a:pPr lvl="1" eaLnBrk="1" hangingPunct="1">
              <a:buClr>
                <a:srgbClr val="6C0000"/>
              </a:buClr>
            </a:pPr>
            <a:r>
              <a:rPr lang="en-US" altLang="en-US" sz="2000" smtClean="0"/>
              <a:t>When you return to your own desk, you need to consider as a pair whether to make any changes to your own work.</a:t>
            </a:r>
          </a:p>
          <a:p>
            <a:pPr eaLnBrk="1" hangingPunct="1"/>
            <a:endParaRPr lang="en-GB" altLang="en-US" sz="2000" smtClean="0"/>
          </a:p>
          <a:p>
            <a:pPr eaLnBrk="1" hangingPunct="1"/>
            <a:endParaRPr lang="en-US"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idx="4294967295"/>
          </p:nvPr>
        </p:nvSpPr>
        <p:spPr>
          <a:xfrm>
            <a:off x="457200" y="304800"/>
            <a:ext cx="8229600" cy="1143000"/>
          </a:xfrm>
        </p:spPr>
        <p:txBody>
          <a:bodyPr/>
          <a:lstStyle/>
          <a:p>
            <a:pPr eaLnBrk="1" hangingPunct="1"/>
            <a:r>
              <a:rPr lang="en-US" b="1" smtClean="0"/>
              <a:t>MDC Training</a:t>
            </a:r>
          </a:p>
        </p:txBody>
      </p:sp>
      <p:sp>
        <p:nvSpPr>
          <p:cNvPr id="52226" name="Content Placeholder 4"/>
          <p:cNvSpPr>
            <a:spLocks noGrp="1"/>
          </p:cNvSpPr>
          <p:nvPr>
            <p:ph sz="half" idx="4294967295"/>
          </p:nvPr>
        </p:nvSpPr>
        <p:spPr>
          <a:xfrm>
            <a:off x="762000" y="1600200"/>
            <a:ext cx="7772400" cy="3263900"/>
          </a:xfrm>
        </p:spPr>
        <p:txBody>
          <a:bodyPr/>
          <a:lstStyle/>
          <a:p>
            <a:pPr marL="0" indent="0" algn="ctr" eaLnBrk="1" hangingPunct="1">
              <a:lnSpc>
                <a:spcPct val="90000"/>
              </a:lnSpc>
              <a:buFont typeface="Arial" charset="0"/>
              <a:buNone/>
            </a:pPr>
            <a:r>
              <a:rPr lang="en-US" smtClean="0"/>
              <a:t>Day 1</a:t>
            </a:r>
          </a:p>
          <a:p>
            <a:pPr marL="0" indent="0" algn="ctr" eaLnBrk="1" hangingPunct="1">
              <a:lnSpc>
                <a:spcPct val="90000"/>
              </a:lnSpc>
              <a:buFont typeface="Arial" charset="0"/>
              <a:buNone/>
            </a:pPr>
            <a:endParaRPr lang="en-US" sz="2000" smtClean="0"/>
          </a:p>
          <a:p>
            <a:pPr marL="0" indent="0" eaLnBrk="1" hangingPunct="1">
              <a:lnSpc>
                <a:spcPct val="90000"/>
              </a:lnSpc>
            </a:pPr>
            <a:r>
              <a:rPr lang="en-US" smtClean="0"/>
              <a:t>Review of Formative Assessment</a:t>
            </a:r>
          </a:p>
          <a:p>
            <a:pPr marL="0" indent="0" eaLnBrk="1" hangingPunct="1">
              <a:lnSpc>
                <a:spcPct val="90000"/>
              </a:lnSpc>
            </a:pPr>
            <a:r>
              <a:rPr lang="en-US" smtClean="0"/>
              <a:t>What is MDC?</a:t>
            </a:r>
          </a:p>
          <a:p>
            <a:pPr marL="0" indent="0" eaLnBrk="1" hangingPunct="1">
              <a:lnSpc>
                <a:spcPct val="90000"/>
              </a:lnSpc>
            </a:pPr>
            <a:r>
              <a:rPr lang="en-US" smtClean="0"/>
              <a:t>Complete a Concept Development lesson as a large group</a:t>
            </a:r>
          </a:p>
          <a:p>
            <a:pPr marL="0" indent="0" eaLnBrk="1" hangingPunct="1">
              <a:lnSpc>
                <a:spcPct val="90000"/>
              </a:lnSpc>
            </a:pPr>
            <a:r>
              <a:rPr lang="en-US" b="1" smtClean="0"/>
              <a:t>Review MDC lesson resources</a:t>
            </a:r>
          </a:p>
          <a:p>
            <a:pPr marL="0" indent="0" eaLnBrk="1" hangingPunct="1">
              <a:lnSpc>
                <a:spcPct val="90000"/>
              </a:lnSpc>
            </a:pPr>
            <a:r>
              <a:rPr lang="en-US" smtClean="0"/>
              <a:t>Complete a Concept Development lesson in grade level groups, thinking as a student.</a:t>
            </a:r>
          </a:p>
          <a:p>
            <a:pPr marL="0" indent="0" algn="ctr" eaLnBrk="1" hangingPunct="1">
              <a:lnSpc>
                <a:spcPct val="90000"/>
              </a:lnSpc>
            </a:pPr>
            <a:endParaRPr lang="en-US" smtClean="0"/>
          </a:p>
          <a:p>
            <a:pPr marL="0" indent="0" eaLnBrk="1" hangingPunct="1">
              <a:lnSpc>
                <a:spcPct val="90000"/>
              </a:lnSpc>
            </a:pPr>
            <a:endParaRPr lang="en-US" sz="2400" smtClean="0"/>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a:defRPr/>
            </a:pPr>
            <a:r>
              <a:rPr lang="en-US" sz="1200">
                <a:solidFill>
                  <a:schemeClr val="tx1">
                    <a:tint val="75000"/>
                  </a:schemeClr>
                </a:solidFill>
              </a:rPr>
              <a:t>http://bit.ly/1eQbWQd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04800" y="990600"/>
            <a:ext cx="8229600" cy="1143000"/>
          </a:xfrm>
        </p:spPr>
        <p:txBody>
          <a:bodyPr/>
          <a:lstStyle/>
          <a:p>
            <a:pPr eaLnBrk="1" hangingPunct="1"/>
            <a:r>
              <a:rPr lang="en-US" b="1" smtClean="0"/>
              <a:t>Discussion</a:t>
            </a:r>
          </a:p>
        </p:txBody>
      </p:sp>
      <p:sp>
        <p:nvSpPr>
          <p:cNvPr id="53250" name="Content Placeholder 2"/>
          <p:cNvSpPr>
            <a:spLocks noGrp="1"/>
          </p:cNvSpPr>
          <p:nvPr>
            <p:ph idx="1"/>
          </p:nvPr>
        </p:nvSpPr>
        <p:spPr>
          <a:xfrm>
            <a:off x="609600" y="2590800"/>
            <a:ext cx="8229600" cy="3276600"/>
          </a:xfrm>
        </p:spPr>
        <p:txBody>
          <a:bodyPr/>
          <a:lstStyle/>
          <a:p>
            <a:pPr marL="0" indent="0" eaLnBrk="1" hangingPunct="1">
              <a:buFont typeface="Arial" charset="0"/>
              <a:buNone/>
            </a:pPr>
            <a:r>
              <a:rPr lang="en-US" smtClean="0"/>
              <a:t>As you experience the lesson, consider the components and determine what the student and teacher roles 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57200" y="228600"/>
            <a:ext cx="8229600" cy="1143000"/>
          </a:xfrm>
        </p:spPr>
        <p:txBody>
          <a:bodyPr/>
          <a:lstStyle/>
          <a:p>
            <a:pPr eaLnBrk="1" hangingPunct="1"/>
            <a:r>
              <a:rPr lang="en-US" b="1" smtClean="0"/>
              <a:t>What Do the Lessons Include?</a:t>
            </a:r>
          </a:p>
        </p:txBody>
      </p:sp>
      <p:sp>
        <p:nvSpPr>
          <p:cNvPr id="54274" name="Content Placeholder 2"/>
          <p:cNvSpPr>
            <a:spLocks noGrp="1"/>
          </p:cNvSpPr>
          <p:nvPr>
            <p:ph idx="4294967295"/>
          </p:nvPr>
        </p:nvSpPr>
        <p:spPr>
          <a:xfrm>
            <a:off x="152400" y="1600200"/>
            <a:ext cx="8991600" cy="4525963"/>
          </a:xfrm>
        </p:spPr>
        <p:txBody>
          <a:bodyPr/>
          <a:lstStyle/>
          <a:p>
            <a:pPr eaLnBrk="1" hangingPunct="1"/>
            <a:r>
              <a:rPr lang="en-US" smtClean="0"/>
              <a:t>A successful, CCSSM-targeted plan to use in class.</a:t>
            </a:r>
          </a:p>
          <a:p>
            <a:pPr eaLnBrk="1" hangingPunct="1"/>
            <a:r>
              <a:rPr lang="en-US" smtClean="0"/>
              <a:t>All resources (handouts, answer keys) needed for you and your students to be successful.</a:t>
            </a:r>
          </a:p>
          <a:p>
            <a:pPr eaLnBrk="1" hangingPunct="1"/>
            <a:r>
              <a:rPr lang="en-US" smtClean="0"/>
              <a:t>Prescribed timing to complete each part of the lesson.</a:t>
            </a:r>
          </a:p>
          <a:p>
            <a:pPr eaLnBrk="1" hangingPunct="1"/>
            <a:endParaRPr lang="en-US" sz="2000" smtClean="0"/>
          </a:p>
          <a:p>
            <a:pPr eaLnBrk="1" hangingPunct="1">
              <a:buFont typeface="Arial" charset="0"/>
              <a:buNone/>
            </a:pPr>
            <a:r>
              <a:rPr lang="en-US" smtClean="0"/>
              <a:t>	Note:  these lessons have been well researched, field tested, refined and implemented throughout the US and UK for several years.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457200" y="685800"/>
            <a:ext cx="8229600" cy="1143000"/>
          </a:xfrm>
        </p:spPr>
        <p:txBody>
          <a:bodyPr/>
          <a:lstStyle/>
          <a:p>
            <a:pPr eaLnBrk="1" hangingPunct="1"/>
            <a:r>
              <a:rPr lang="en-US" b="1" smtClean="0"/>
              <a:t>When Do I</a:t>
            </a:r>
            <a:br>
              <a:rPr lang="en-US" b="1" smtClean="0"/>
            </a:br>
            <a:r>
              <a:rPr lang="en-US" b="1" smtClean="0"/>
              <a:t>Implement MDC Lessons?</a:t>
            </a:r>
          </a:p>
        </p:txBody>
      </p:sp>
      <p:sp>
        <p:nvSpPr>
          <p:cNvPr id="55298" name="Content Placeholder 2"/>
          <p:cNvSpPr>
            <a:spLocks noGrp="1"/>
          </p:cNvSpPr>
          <p:nvPr>
            <p:ph idx="4294967295"/>
          </p:nvPr>
        </p:nvSpPr>
        <p:spPr>
          <a:xfrm>
            <a:off x="381000" y="2590800"/>
            <a:ext cx="8610600" cy="4525963"/>
          </a:xfrm>
        </p:spPr>
        <p:txBody>
          <a:bodyPr/>
          <a:lstStyle/>
          <a:p>
            <a:pPr eaLnBrk="1" hangingPunct="1"/>
            <a:r>
              <a:rPr lang="en-US" smtClean="0"/>
              <a:t>At the beginning of the year as a great way to measure retention of prior learning.</a:t>
            </a:r>
          </a:p>
          <a:p>
            <a:pPr eaLnBrk="1" hangingPunct="1"/>
            <a:r>
              <a:rPr lang="en-US" smtClean="0"/>
              <a:t>At the end of the year to measure student retention of topics taught.</a:t>
            </a:r>
          </a:p>
          <a:p>
            <a:pPr eaLnBrk="1" hangingPunct="1"/>
            <a:r>
              <a:rPr lang="en-US" smtClean="0"/>
              <a:t>Always about 2/3 of the way through a content unit or lesson.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1447800" y="228600"/>
            <a:ext cx="5791200" cy="1143000"/>
          </a:xfrm>
        </p:spPr>
        <p:txBody>
          <a:bodyPr/>
          <a:lstStyle/>
          <a:p>
            <a:pPr eaLnBrk="1" hangingPunct="1"/>
            <a:r>
              <a:rPr lang="en-US" altLang="en-US" b="1" smtClean="0"/>
              <a:t>WHY MDC?</a:t>
            </a:r>
          </a:p>
        </p:txBody>
      </p:sp>
      <p:sp>
        <p:nvSpPr>
          <p:cNvPr id="20482" name="Rectangle 3"/>
          <p:cNvSpPr>
            <a:spLocks noGrp="1" noChangeArrowheads="1"/>
          </p:cNvSpPr>
          <p:nvPr>
            <p:ph type="body" idx="4294967295"/>
          </p:nvPr>
        </p:nvSpPr>
        <p:spPr>
          <a:xfrm>
            <a:off x="609600" y="1066800"/>
            <a:ext cx="7924800" cy="5791200"/>
          </a:xfrm>
        </p:spPr>
        <p:txBody>
          <a:bodyPr/>
          <a:lstStyle/>
          <a:p>
            <a:pPr eaLnBrk="1" hangingPunct="1">
              <a:spcBef>
                <a:spcPts val="0"/>
              </a:spcBef>
            </a:pPr>
            <a:r>
              <a:rPr lang="en-US" altLang="en-US" b="1" i="1" dirty="0" smtClean="0"/>
              <a:t>differentiated instruction</a:t>
            </a:r>
            <a:r>
              <a:rPr lang="en-US" altLang="en-US" i="1" dirty="0" smtClean="0"/>
              <a:t> </a:t>
            </a:r>
            <a:r>
              <a:rPr lang="en-US" altLang="en-US" dirty="0" smtClean="0"/>
              <a:t>in classrooms</a:t>
            </a:r>
          </a:p>
          <a:p>
            <a:pPr eaLnBrk="1" hangingPunct="1">
              <a:spcBef>
                <a:spcPts val="0"/>
              </a:spcBef>
              <a:buFont typeface="Wingdings 2" pitchFamily="18" charset="2"/>
              <a:buNone/>
            </a:pPr>
            <a:endParaRPr lang="en-US" altLang="en-US" dirty="0" smtClean="0"/>
          </a:p>
          <a:p>
            <a:pPr eaLnBrk="1" hangingPunct="1">
              <a:spcBef>
                <a:spcPts val="0"/>
              </a:spcBef>
            </a:pPr>
            <a:r>
              <a:rPr lang="en-US" altLang="en-US" b="1" i="1" dirty="0" smtClean="0"/>
              <a:t>formative assessment</a:t>
            </a:r>
            <a:r>
              <a:rPr lang="en-US" altLang="en-US" i="1" dirty="0" smtClean="0"/>
              <a:t> </a:t>
            </a:r>
            <a:r>
              <a:rPr lang="en-US" altLang="en-US" dirty="0" smtClean="0"/>
              <a:t>teaching</a:t>
            </a:r>
            <a:r>
              <a:rPr lang="en-US" altLang="en-US" i="1" dirty="0" smtClean="0"/>
              <a:t> </a:t>
            </a:r>
            <a:r>
              <a:rPr lang="en-US" altLang="en-US" dirty="0" smtClean="0"/>
              <a:t>practices</a:t>
            </a:r>
          </a:p>
          <a:p>
            <a:pPr eaLnBrk="1" hangingPunct="1">
              <a:spcBef>
                <a:spcPts val="0"/>
              </a:spcBef>
              <a:buFont typeface="Wingdings 2" pitchFamily="18" charset="2"/>
              <a:buNone/>
            </a:pPr>
            <a:endParaRPr lang="en-US" altLang="en-US" dirty="0" smtClean="0"/>
          </a:p>
          <a:p>
            <a:pPr eaLnBrk="1" hangingPunct="1">
              <a:spcBef>
                <a:spcPts val="0"/>
              </a:spcBef>
            </a:pPr>
            <a:r>
              <a:rPr lang="en-US" altLang="en-US" b="1" i="1" dirty="0" smtClean="0"/>
              <a:t>student improvement data</a:t>
            </a:r>
          </a:p>
          <a:p>
            <a:pPr eaLnBrk="1" hangingPunct="1">
              <a:spcBef>
                <a:spcPts val="0"/>
              </a:spcBef>
              <a:buFont typeface="Wingdings 2" pitchFamily="18" charset="2"/>
              <a:buNone/>
            </a:pPr>
            <a:endParaRPr lang="en-US" altLang="en-US" i="1" dirty="0" smtClean="0"/>
          </a:p>
          <a:p>
            <a:pPr eaLnBrk="1" hangingPunct="1">
              <a:spcBef>
                <a:spcPts val="0"/>
              </a:spcBef>
            </a:pPr>
            <a:r>
              <a:rPr lang="en-US" altLang="en-US" b="1" i="1" dirty="0" smtClean="0"/>
              <a:t>increased</a:t>
            </a:r>
            <a:r>
              <a:rPr lang="en-US" altLang="en-US" b="1" dirty="0" smtClean="0"/>
              <a:t> </a:t>
            </a:r>
            <a:r>
              <a:rPr lang="en-US" altLang="en-US" b="1" i="1" dirty="0" smtClean="0"/>
              <a:t>rigor</a:t>
            </a:r>
            <a:r>
              <a:rPr lang="en-US" altLang="en-US" dirty="0" smtClean="0"/>
              <a:t> (OH math assessment)</a:t>
            </a:r>
          </a:p>
          <a:p>
            <a:pPr eaLnBrk="1" hangingPunct="1">
              <a:spcBef>
                <a:spcPts val="0"/>
              </a:spcBef>
              <a:buFont typeface="Wingdings 2" pitchFamily="18" charset="2"/>
              <a:buNone/>
            </a:pPr>
            <a:endParaRPr lang="en-US" altLang="en-US" dirty="0" smtClean="0"/>
          </a:p>
          <a:p>
            <a:pPr eaLnBrk="1" hangingPunct="1">
              <a:spcBef>
                <a:spcPts val="0"/>
              </a:spcBef>
            </a:pPr>
            <a:r>
              <a:rPr lang="en-US" altLang="en-US" b="1" i="1" dirty="0" smtClean="0"/>
              <a:t>real world</a:t>
            </a:r>
            <a:r>
              <a:rPr lang="en-US" altLang="en-US" i="1" dirty="0" smtClean="0"/>
              <a:t> </a:t>
            </a:r>
            <a:r>
              <a:rPr lang="en-US" altLang="en-US" dirty="0" smtClean="0"/>
              <a:t>applications</a:t>
            </a:r>
          </a:p>
          <a:p>
            <a:pPr eaLnBrk="1" hangingPunct="1">
              <a:spcBef>
                <a:spcPts val="0"/>
              </a:spcBef>
              <a:buFont typeface="Wingdings 2" pitchFamily="18" charset="2"/>
              <a:buNone/>
            </a:pPr>
            <a:endParaRPr lang="en-US" altLang="en-US" dirty="0" smtClean="0"/>
          </a:p>
          <a:p>
            <a:pPr eaLnBrk="1" hangingPunct="1">
              <a:spcBef>
                <a:spcPts val="0"/>
              </a:spcBef>
            </a:pPr>
            <a:r>
              <a:rPr lang="en-US" altLang="en-US" b="1" i="1" dirty="0" smtClean="0">
                <a:solidFill>
                  <a:srgbClr val="573C2B"/>
                </a:solidFill>
              </a:rPr>
              <a:t>CCSSM</a:t>
            </a:r>
            <a:r>
              <a:rPr lang="en-US" altLang="en-US" dirty="0" smtClean="0">
                <a:solidFill>
                  <a:srgbClr val="573C2B"/>
                </a:solidFill>
              </a:rPr>
              <a:t> hardwired!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04800"/>
            <a:ext cx="7772400" cy="1143000"/>
          </a:xfrm>
        </p:spPr>
        <p:txBody>
          <a:bodyPr rtlCol="0">
            <a:normAutofit/>
          </a:bodyPr>
          <a:lstStyle/>
          <a:p>
            <a:pPr eaLnBrk="1" fontAlgn="auto" hangingPunct="1">
              <a:spcAft>
                <a:spcPts val="0"/>
              </a:spcAft>
              <a:defRPr/>
            </a:pPr>
            <a:r>
              <a:rPr lang="en-US" altLang="en-US" b="1" smtClean="0">
                <a:effectLst>
                  <a:outerShdw blurRad="38100" dist="38100" dir="2700000" algn="tl">
                    <a:srgbClr val="000000"/>
                  </a:outerShdw>
                </a:effectLst>
              </a:rPr>
              <a:t>THE MDC LESSON</a:t>
            </a:r>
          </a:p>
        </p:txBody>
      </p:sp>
      <p:sp>
        <p:nvSpPr>
          <p:cNvPr id="8" name="Right Arrow 7"/>
          <p:cNvSpPr/>
          <p:nvPr/>
        </p:nvSpPr>
        <p:spPr>
          <a:xfrm>
            <a:off x="6350" y="1963738"/>
            <a:ext cx="1357313" cy="2058987"/>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1371600" y="1981200"/>
            <a:ext cx="32766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7239000" y="1981200"/>
            <a:ext cx="19050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5" name="TextBox 10"/>
          <p:cNvSpPr txBox="1">
            <a:spLocks noChangeArrowheads="1"/>
          </p:cNvSpPr>
          <p:nvPr/>
        </p:nvSpPr>
        <p:spPr bwMode="auto">
          <a:xfrm>
            <a:off x="26988" y="2608263"/>
            <a:ext cx="1135062" cy="831850"/>
          </a:xfrm>
          <a:prstGeom prst="rect">
            <a:avLst/>
          </a:prstGeom>
          <a:noFill/>
          <a:ln w="9525">
            <a:noFill/>
            <a:miter lim="800000"/>
            <a:headEnd/>
            <a:tailEnd/>
          </a:ln>
        </p:spPr>
        <p:txBody>
          <a:bodyPr>
            <a:spAutoFit/>
          </a:bodyPr>
          <a:lstStyle/>
          <a:p>
            <a:pPr algn="ctr"/>
            <a:r>
              <a:rPr lang="en-US" altLang="en-US" sz="2400" b="1">
                <a:solidFill>
                  <a:srgbClr val="000000"/>
                </a:solidFill>
              </a:rPr>
              <a:t>Intro/</a:t>
            </a:r>
          </a:p>
          <a:p>
            <a:pPr algn="ctr"/>
            <a:r>
              <a:rPr lang="en-US" altLang="en-US" sz="2400" b="1">
                <a:solidFill>
                  <a:srgbClr val="000000"/>
                </a:solidFill>
              </a:rPr>
              <a:t>Hook</a:t>
            </a:r>
          </a:p>
        </p:txBody>
      </p:sp>
      <p:sp>
        <p:nvSpPr>
          <p:cNvPr id="56326" name="TextBox 11"/>
          <p:cNvSpPr txBox="1">
            <a:spLocks noChangeArrowheads="1"/>
          </p:cNvSpPr>
          <p:nvPr/>
        </p:nvSpPr>
        <p:spPr bwMode="auto">
          <a:xfrm>
            <a:off x="1295400" y="2590800"/>
            <a:ext cx="3124200" cy="822325"/>
          </a:xfrm>
          <a:prstGeom prst="rect">
            <a:avLst/>
          </a:prstGeom>
          <a:noFill/>
          <a:ln w="9525">
            <a:noFill/>
            <a:miter lim="800000"/>
            <a:headEnd/>
            <a:tailEnd/>
          </a:ln>
        </p:spPr>
        <p:txBody>
          <a:bodyPr>
            <a:spAutoFit/>
          </a:bodyPr>
          <a:lstStyle/>
          <a:p>
            <a:pPr algn="ctr"/>
            <a:r>
              <a:rPr lang="en-US" altLang="en-US" sz="2400" b="1">
                <a:solidFill>
                  <a:srgbClr val="000000"/>
                </a:solidFill>
              </a:rPr>
              <a:t>Traditional Content Delivery</a:t>
            </a:r>
          </a:p>
        </p:txBody>
      </p:sp>
      <p:sp>
        <p:nvSpPr>
          <p:cNvPr id="56327" name="TextBox 12"/>
          <p:cNvSpPr txBox="1">
            <a:spLocks noChangeArrowheads="1"/>
          </p:cNvSpPr>
          <p:nvPr/>
        </p:nvSpPr>
        <p:spPr bwMode="auto">
          <a:xfrm>
            <a:off x="7086600" y="2743200"/>
            <a:ext cx="2057400" cy="457200"/>
          </a:xfrm>
          <a:prstGeom prst="rect">
            <a:avLst/>
          </a:prstGeom>
          <a:noFill/>
          <a:ln w="9525">
            <a:noFill/>
            <a:miter lim="800000"/>
            <a:headEnd/>
            <a:tailEnd/>
          </a:ln>
        </p:spPr>
        <p:txBody>
          <a:bodyPr>
            <a:spAutoFit/>
          </a:bodyPr>
          <a:lstStyle/>
          <a:p>
            <a:pPr algn="ctr"/>
            <a:r>
              <a:rPr lang="en-US" altLang="en-US" sz="2400" b="1">
                <a:solidFill>
                  <a:srgbClr val="000000"/>
                </a:solidFill>
              </a:rPr>
              <a:t>Assessment</a:t>
            </a:r>
          </a:p>
        </p:txBody>
      </p:sp>
      <p:sp>
        <p:nvSpPr>
          <p:cNvPr id="14" name="Right Arrow 13"/>
          <p:cNvSpPr/>
          <p:nvPr/>
        </p:nvSpPr>
        <p:spPr>
          <a:xfrm>
            <a:off x="4634041" y="2000797"/>
            <a:ext cx="1357518" cy="2059632"/>
          </a:xfrm>
          <a:prstGeom prst="rightArrow">
            <a:avLst/>
          </a:prstGeom>
          <a:solidFill>
            <a:srgbClr val="3BD1E5"/>
          </a:solidFill>
          <a:ln>
            <a:solidFill>
              <a:schemeClr val="tx1"/>
            </a:solidFill>
          </a:ln>
          <a:effectLst>
            <a:glow rad="419100">
              <a:srgbClr val="FF33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31" name="TextBox 14"/>
          <p:cNvSpPr txBox="1">
            <a:spLocks noChangeArrowheads="1"/>
          </p:cNvSpPr>
          <p:nvPr/>
        </p:nvSpPr>
        <p:spPr bwMode="auto">
          <a:xfrm>
            <a:off x="4724400" y="2667000"/>
            <a:ext cx="1133475" cy="822325"/>
          </a:xfrm>
          <a:prstGeom prst="rect">
            <a:avLst/>
          </a:prstGeom>
          <a:noFill/>
          <a:ln w="9525">
            <a:noFill/>
            <a:miter lim="800000"/>
            <a:headEnd/>
            <a:tailEnd/>
          </a:ln>
        </p:spPr>
        <p:txBody>
          <a:bodyPr>
            <a:spAutoFit/>
          </a:bodyPr>
          <a:lstStyle/>
          <a:p>
            <a:pPr algn="ctr"/>
            <a:r>
              <a:rPr lang="en-US" altLang="en-US" sz="2400" b="1">
                <a:solidFill>
                  <a:srgbClr val="000000"/>
                </a:solidFill>
              </a:rPr>
              <a:t>MDC</a:t>
            </a:r>
          </a:p>
          <a:p>
            <a:pPr algn="ctr"/>
            <a:r>
              <a:rPr lang="en-US" altLang="en-US" sz="2400" b="1">
                <a:solidFill>
                  <a:srgbClr val="000000"/>
                </a:solidFill>
              </a:rPr>
              <a:t>FAL</a:t>
            </a:r>
          </a:p>
        </p:txBody>
      </p:sp>
      <p:sp>
        <p:nvSpPr>
          <p:cNvPr id="16" name="Right Arrow 15"/>
          <p:cNvSpPr/>
          <p:nvPr/>
        </p:nvSpPr>
        <p:spPr>
          <a:xfrm>
            <a:off x="5943600" y="2057400"/>
            <a:ext cx="1357313"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33" name="TextBox 16"/>
          <p:cNvSpPr txBox="1">
            <a:spLocks noChangeArrowheads="1"/>
          </p:cNvSpPr>
          <p:nvPr/>
        </p:nvSpPr>
        <p:spPr bwMode="auto">
          <a:xfrm>
            <a:off x="5943600" y="2667000"/>
            <a:ext cx="1135063" cy="822325"/>
          </a:xfrm>
          <a:prstGeom prst="rect">
            <a:avLst/>
          </a:prstGeom>
          <a:noFill/>
          <a:ln w="9525">
            <a:noFill/>
            <a:miter lim="800000"/>
            <a:headEnd/>
            <a:tailEnd/>
          </a:ln>
        </p:spPr>
        <p:txBody>
          <a:bodyPr>
            <a:spAutoFit/>
          </a:bodyPr>
          <a:lstStyle/>
          <a:p>
            <a:pPr algn="ctr"/>
            <a:r>
              <a:rPr lang="en-US" altLang="en-US" sz="2400" b="1">
                <a:solidFill>
                  <a:srgbClr val="000000"/>
                </a:solidFill>
              </a:rPr>
              <a:t>Fine</a:t>
            </a:r>
          </a:p>
          <a:p>
            <a:pPr algn="ctr"/>
            <a:r>
              <a:rPr lang="en-US" altLang="en-US" sz="2400" b="1">
                <a:solidFill>
                  <a:srgbClr val="000000"/>
                </a:solidFill>
              </a:rPr>
              <a:t>Tune</a:t>
            </a:r>
          </a:p>
        </p:txBody>
      </p:sp>
      <p:sp>
        <p:nvSpPr>
          <p:cNvPr id="56334" name="Rectangle 16"/>
          <p:cNvSpPr>
            <a:spLocks noChangeArrowheads="1"/>
          </p:cNvSpPr>
          <p:nvPr/>
        </p:nvSpPr>
        <p:spPr bwMode="auto">
          <a:xfrm>
            <a:off x="4267200" y="5181600"/>
            <a:ext cx="2057400" cy="822325"/>
          </a:xfrm>
          <a:prstGeom prst="rect">
            <a:avLst/>
          </a:prstGeom>
          <a:noFill/>
          <a:ln w="9525">
            <a:noFill/>
            <a:miter lim="800000"/>
            <a:headEnd/>
            <a:tailEnd/>
          </a:ln>
        </p:spPr>
        <p:txBody>
          <a:bodyPr>
            <a:spAutoFit/>
          </a:bodyPr>
          <a:lstStyle/>
          <a:p>
            <a:pPr algn="ctr"/>
            <a:r>
              <a:rPr lang="en-US" altLang="en-US" sz="2400" b="1">
                <a:solidFill>
                  <a:srgbClr val="000000"/>
                </a:solidFill>
              </a:rPr>
              <a:t>2/3 to 3/4</a:t>
            </a:r>
          </a:p>
          <a:p>
            <a:endParaRPr lang="en-US" altLang="en-US" sz="2400" b="1">
              <a:solidFill>
                <a:srgbClr val="000000"/>
              </a:solidFill>
            </a:endParaRPr>
          </a:p>
        </p:txBody>
      </p:sp>
      <p:cxnSp>
        <p:nvCxnSpPr>
          <p:cNvPr id="4" name="Straight Arrow Connector 3"/>
          <p:cNvCxnSpPr/>
          <p:nvPr/>
        </p:nvCxnSpPr>
        <p:spPr>
          <a:xfrm flipV="1">
            <a:off x="5257800" y="3962400"/>
            <a:ext cx="3175" cy="1054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381000" y="152400"/>
            <a:ext cx="8229600" cy="1143000"/>
          </a:xfrm>
        </p:spPr>
        <p:txBody>
          <a:bodyPr/>
          <a:lstStyle/>
          <a:p>
            <a:pPr eaLnBrk="1" hangingPunct="1"/>
            <a:r>
              <a:rPr lang="en-US" b="1" smtClean="0"/>
              <a:t>IMPORTANT</a:t>
            </a:r>
          </a:p>
        </p:txBody>
      </p:sp>
      <p:sp>
        <p:nvSpPr>
          <p:cNvPr id="57346" name="Content Placeholder 2"/>
          <p:cNvSpPr>
            <a:spLocks noGrp="1"/>
          </p:cNvSpPr>
          <p:nvPr>
            <p:ph idx="4294967295"/>
          </p:nvPr>
        </p:nvSpPr>
        <p:spPr>
          <a:xfrm>
            <a:off x="228600" y="1524000"/>
            <a:ext cx="8763000" cy="4830763"/>
          </a:xfrm>
        </p:spPr>
        <p:txBody>
          <a:bodyPr/>
          <a:lstStyle/>
          <a:p>
            <a:pPr eaLnBrk="1" hangingPunct="1">
              <a:buFont typeface="Arial" charset="0"/>
              <a:buNone/>
            </a:pPr>
            <a:r>
              <a:rPr lang="en-US" smtClean="0"/>
              <a:t>This is a formative assessment lesson, therefore. . .</a:t>
            </a:r>
          </a:p>
          <a:p>
            <a:pPr eaLnBrk="1" hangingPunct="1">
              <a:buFont typeface="Arial" charset="0"/>
              <a:buNone/>
            </a:pPr>
            <a:r>
              <a:rPr lang="en-US" smtClean="0"/>
              <a:t>Students may struggle which is OK.  You will have time to re-teach after the lesson.  </a:t>
            </a:r>
          </a:p>
          <a:p>
            <a:pPr eaLnBrk="1" hangingPunct="1">
              <a:buFont typeface="Arial" charset="0"/>
              <a:buNone/>
            </a:pPr>
            <a:r>
              <a:rPr lang="en-US" smtClean="0"/>
              <a:t>This lesson is supposed to help us identify what we need to do after the lesson.  Timing of the lesson is </a:t>
            </a:r>
            <a:r>
              <a:rPr lang="en-US" i="1" smtClean="0"/>
              <a:t>very important</a:t>
            </a:r>
            <a:r>
              <a:rPr lang="en-US" b="1" smtClean="0"/>
              <a:t>.  </a:t>
            </a:r>
          </a:p>
          <a:p>
            <a:pPr eaLnBrk="1" hangingPunct="1">
              <a:buFont typeface="Arial" charset="0"/>
              <a:buNone/>
            </a:pPr>
            <a:r>
              <a:rPr lang="en-US" smtClean="0"/>
              <a:t>Teachers are </a:t>
            </a:r>
            <a:r>
              <a:rPr lang="en-US" i="1" smtClean="0"/>
              <a:t>guides</a:t>
            </a:r>
            <a:r>
              <a:rPr lang="en-US" smtClean="0"/>
              <a:t> during the process.  It is OK, even good, for students to experience “productive struggle” as they move forward.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457200" y="152400"/>
            <a:ext cx="8229600" cy="1143000"/>
          </a:xfrm>
        </p:spPr>
        <p:txBody>
          <a:bodyPr/>
          <a:lstStyle/>
          <a:p>
            <a:pPr eaLnBrk="1" hangingPunct="1"/>
            <a:r>
              <a:rPr lang="en-US" b="1" smtClean="0"/>
              <a:t>MDC Components</a:t>
            </a:r>
          </a:p>
        </p:txBody>
      </p:sp>
      <p:sp>
        <p:nvSpPr>
          <p:cNvPr id="58370" name="Content Placeholder 2"/>
          <p:cNvSpPr>
            <a:spLocks noGrp="1"/>
          </p:cNvSpPr>
          <p:nvPr>
            <p:ph idx="4294967295"/>
          </p:nvPr>
        </p:nvSpPr>
        <p:spPr>
          <a:xfrm>
            <a:off x="228600" y="1447800"/>
            <a:ext cx="8915400" cy="4525963"/>
          </a:xfrm>
        </p:spPr>
        <p:txBody>
          <a:bodyPr/>
          <a:lstStyle/>
          <a:p>
            <a:pPr marL="0" indent="0" eaLnBrk="1" hangingPunct="1">
              <a:buFont typeface="Arial" charset="0"/>
              <a:buNone/>
            </a:pPr>
            <a:r>
              <a:rPr lang="en-US" smtClean="0"/>
              <a:t>Each unit has all the resources you will need to make your lesson successful.</a:t>
            </a:r>
          </a:p>
          <a:p>
            <a:pPr marL="0" indent="0" eaLnBrk="1" hangingPunct="1">
              <a:buFont typeface="Arial" charset="0"/>
              <a:buNone/>
            </a:pPr>
            <a:endParaRPr lang="en-US" sz="2000" smtClean="0"/>
          </a:p>
          <a:p>
            <a:pPr marL="0" indent="0" eaLnBrk="1" hangingPunct="1">
              <a:buFont typeface="Arial" charset="0"/>
              <a:buNone/>
            </a:pPr>
            <a:r>
              <a:rPr lang="en-US" smtClean="0"/>
              <a:t>The following pages are provided:</a:t>
            </a:r>
          </a:p>
          <a:p>
            <a:pPr marL="0" indent="0" eaLnBrk="1" hangingPunct="1">
              <a:buFontTx/>
              <a:buChar char="-"/>
            </a:pPr>
            <a:r>
              <a:rPr lang="en-US" smtClean="0"/>
              <a:t>-Teacher answer keys (T pages)</a:t>
            </a:r>
          </a:p>
          <a:p>
            <a:pPr marL="0" indent="0" eaLnBrk="1" hangingPunct="1">
              <a:buFontTx/>
              <a:buChar char="-"/>
            </a:pPr>
            <a:r>
              <a:rPr lang="en-US" smtClean="0"/>
              <a:t>-Student handouts (S pages)</a:t>
            </a:r>
          </a:p>
          <a:p>
            <a:pPr marL="0" indent="0" eaLnBrk="1" hangingPunct="1">
              <a:buFontTx/>
              <a:buChar char="-"/>
            </a:pPr>
            <a:r>
              <a:rPr lang="en-US" smtClean="0"/>
              <a:t>-Presentation resources (P pages) with Powerpoint</a:t>
            </a:r>
          </a:p>
          <a:p>
            <a:pPr marL="0" indent="0" eaLnBrk="1" hangingPunct="1">
              <a:buFontTx/>
              <a:buNone/>
            </a:pPr>
            <a:endParaRPr lang="en-US" sz="2000" smtClean="0"/>
          </a:p>
          <a:p>
            <a:pPr marL="0" indent="0" algn="ctr" eaLnBrk="1" hangingPunct="1">
              <a:buFontTx/>
              <a:buNone/>
            </a:pPr>
            <a:r>
              <a:rPr lang="en-US" smtClean="0"/>
              <a:t>All FAL’s located at</a:t>
            </a:r>
          </a:p>
          <a:p>
            <a:pPr marL="0" indent="0" algn="ctr" eaLnBrk="1" hangingPunct="1">
              <a:buFontTx/>
              <a:buNone/>
            </a:pPr>
            <a:r>
              <a:rPr lang="en-US" smtClean="0"/>
              <a:t>map.mathshell.org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a:xfrm>
            <a:off x="457200" y="274638"/>
            <a:ext cx="8229600" cy="863600"/>
          </a:xfrm>
        </p:spPr>
        <p:txBody>
          <a:bodyPr/>
          <a:lstStyle/>
          <a:p>
            <a:pPr eaLnBrk="1" hangingPunct="1"/>
            <a:r>
              <a:rPr lang="en-US" sz="4000" b="1" smtClean="0"/>
              <a:t>Introduction, Materials Needed Time</a:t>
            </a:r>
            <a:r>
              <a:rPr lang="en-US" sz="4000" smtClean="0"/>
              <a:t> (T1)</a:t>
            </a:r>
          </a:p>
        </p:txBody>
      </p:sp>
      <p:pic>
        <p:nvPicPr>
          <p:cNvPr id="59394" name="Content Placeholder 4"/>
          <p:cNvPicPr>
            <a:picLocks noGrp="1" noChangeAspect="1"/>
          </p:cNvPicPr>
          <p:nvPr>
            <p:ph idx="1"/>
          </p:nvPr>
        </p:nvPicPr>
        <p:blipFill>
          <a:blip r:embed="rId2" cstate="print"/>
          <a:srcRect/>
          <a:stretch>
            <a:fillRect/>
          </a:stretch>
        </p:blipFill>
        <p:spPr>
          <a:xfrm>
            <a:off x="838200" y="1295400"/>
            <a:ext cx="7696200" cy="5461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6"/>
          <p:cNvPicPr>
            <a:picLocks noChangeAspect="1"/>
          </p:cNvPicPr>
          <p:nvPr/>
        </p:nvPicPr>
        <p:blipFill>
          <a:blip r:embed="rId2" cstate="print"/>
          <a:srcRect/>
          <a:stretch>
            <a:fillRect/>
          </a:stretch>
        </p:blipFill>
        <p:spPr bwMode="auto">
          <a:xfrm>
            <a:off x="1524000" y="152400"/>
            <a:ext cx="5875338" cy="831850"/>
          </a:xfrm>
          <a:prstGeom prst="rect">
            <a:avLst/>
          </a:prstGeom>
          <a:noFill/>
          <a:ln w="9525">
            <a:noFill/>
            <a:miter lim="800000"/>
            <a:headEnd/>
            <a:tailEnd/>
          </a:ln>
        </p:spPr>
      </p:pic>
      <p:sp>
        <p:nvSpPr>
          <p:cNvPr id="60418" name="TextBox 7"/>
          <p:cNvSpPr txBox="1">
            <a:spLocks noChangeArrowheads="1"/>
          </p:cNvSpPr>
          <p:nvPr/>
        </p:nvSpPr>
        <p:spPr bwMode="auto">
          <a:xfrm>
            <a:off x="5105400" y="6324600"/>
            <a:ext cx="1262063" cy="369888"/>
          </a:xfrm>
          <a:prstGeom prst="rect">
            <a:avLst/>
          </a:prstGeom>
          <a:noFill/>
          <a:ln w="9525">
            <a:noFill/>
            <a:miter lim="800000"/>
            <a:headEnd/>
            <a:tailEnd/>
          </a:ln>
        </p:spPr>
        <p:txBody>
          <a:bodyPr wrap="none">
            <a:spAutoFit/>
          </a:bodyPr>
          <a:lstStyle/>
          <a:p>
            <a:r>
              <a:rPr lang="en-US"/>
              <a:t>S1 and S2</a:t>
            </a:r>
          </a:p>
        </p:txBody>
      </p:sp>
      <p:pic>
        <p:nvPicPr>
          <p:cNvPr id="60419" name="Content Placeholder 5"/>
          <p:cNvPicPr>
            <a:picLocks noGrp="1" noChangeAspect="1"/>
          </p:cNvPicPr>
          <p:nvPr>
            <p:ph idx="1"/>
          </p:nvPr>
        </p:nvPicPr>
        <p:blipFill>
          <a:blip r:embed="rId3" cstate="print"/>
          <a:srcRect/>
          <a:stretch>
            <a:fillRect/>
          </a:stretch>
        </p:blipFill>
        <p:spPr>
          <a:xfrm>
            <a:off x="1981200" y="1044575"/>
            <a:ext cx="5410200" cy="5813425"/>
          </a:xfrm>
        </p:spPr>
      </p:pic>
      <p:sp>
        <p:nvSpPr>
          <p:cNvPr id="60420" name="TextBox 8"/>
          <p:cNvSpPr txBox="1">
            <a:spLocks noChangeArrowheads="1"/>
          </p:cNvSpPr>
          <p:nvPr/>
        </p:nvSpPr>
        <p:spPr bwMode="auto">
          <a:xfrm>
            <a:off x="7162800" y="5638800"/>
            <a:ext cx="533400" cy="369888"/>
          </a:xfrm>
          <a:prstGeom prst="rect">
            <a:avLst/>
          </a:prstGeom>
          <a:noFill/>
          <a:ln w="9525">
            <a:noFill/>
            <a:miter lim="800000"/>
            <a:headEnd/>
            <a:tailEnd/>
          </a:ln>
        </p:spPr>
        <p:txBody>
          <a:bodyPr>
            <a:spAutoFit/>
          </a:bodyPr>
          <a:lstStyle/>
          <a:p>
            <a:r>
              <a:rPr lang="en-US"/>
              <a:t>S1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a:xfrm>
            <a:off x="304800" y="533400"/>
            <a:ext cx="8229600" cy="1143000"/>
          </a:xfrm>
        </p:spPr>
        <p:txBody>
          <a:bodyPr/>
          <a:lstStyle/>
          <a:p>
            <a:pPr eaLnBrk="1" hangingPunct="1"/>
            <a:r>
              <a:rPr lang="en-US" b="1" smtClean="0"/>
              <a:t>Assessing Students’ Responses</a:t>
            </a:r>
          </a:p>
        </p:txBody>
      </p:sp>
      <p:sp>
        <p:nvSpPr>
          <p:cNvPr id="61442" name="Content Placeholder 4"/>
          <p:cNvSpPr>
            <a:spLocks noGrp="1"/>
          </p:cNvSpPr>
          <p:nvPr>
            <p:ph idx="1"/>
          </p:nvPr>
        </p:nvSpPr>
        <p:spPr>
          <a:xfrm>
            <a:off x="457200" y="2057400"/>
            <a:ext cx="8229600" cy="4525963"/>
          </a:xfrm>
        </p:spPr>
        <p:txBody>
          <a:bodyPr/>
          <a:lstStyle/>
          <a:p>
            <a:pPr eaLnBrk="1" hangingPunct="1"/>
            <a:r>
              <a:rPr lang="en-US" smtClean="0"/>
              <a:t>Do </a:t>
            </a:r>
            <a:r>
              <a:rPr lang="en-US" i="1" smtClean="0"/>
              <a:t>not</a:t>
            </a:r>
            <a:r>
              <a:rPr lang="en-US" smtClean="0"/>
              <a:t> score the responses on the pre-assessment.  Research shows that students will focus on the score and other students scores rather than the math.</a:t>
            </a:r>
          </a:p>
          <a:p>
            <a:pPr eaLnBrk="1" hangingPunct="1"/>
            <a:r>
              <a:rPr lang="en-US" smtClean="0"/>
              <a:t>To move learning forward you will summarize their difficulties as a list of questions. </a:t>
            </a:r>
          </a:p>
          <a:p>
            <a:pPr eaLnBrk="1" hangingPunct="1"/>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609600"/>
            <a:ext cx="8229600" cy="1143000"/>
          </a:xfrm>
        </p:spPr>
        <p:txBody>
          <a:bodyPr/>
          <a:lstStyle/>
          <a:p>
            <a:pPr eaLnBrk="1" hangingPunct="1"/>
            <a:r>
              <a:rPr lang="en-US" b="1" smtClean="0"/>
              <a:t>Assessing Students’ Responses</a:t>
            </a:r>
          </a:p>
        </p:txBody>
      </p:sp>
      <p:sp>
        <p:nvSpPr>
          <p:cNvPr id="62466" name="Content Placeholder 2"/>
          <p:cNvSpPr>
            <a:spLocks noGrp="1"/>
          </p:cNvSpPr>
          <p:nvPr>
            <p:ph idx="1"/>
          </p:nvPr>
        </p:nvSpPr>
        <p:spPr>
          <a:xfrm>
            <a:off x="533400" y="2209800"/>
            <a:ext cx="8229600" cy="3733800"/>
          </a:xfrm>
        </p:spPr>
        <p:txBody>
          <a:bodyPr/>
          <a:lstStyle/>
          <a:p>
            <a:pPr eaLnBrk="1" hangingPunct="1"/>
            <a:r>
              <a:rPr lang="en-US" smtClean="0"/>
              <a:t>Write one or two questions on each student’s work, or </a:t>
            </a:r>
          </a:p>
          <a:p>
            <a:pPr eaLnBrk="1" hangingPunct="1"/>
            <a:r>
              <a:rPr lang="en-US" smtClean="0"/>
              <a:t>Give each student a pre-printed list of questions, and highlight the questions for each individual student.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endParaRPr lang="en-US" smtClean="0"/>
          </a:p>
        </p:txBody>
      </p:sp>
      <p:pic>
        <p:nvPicPr>
          <p:cNvPr id="63490" name="Picture 2"/>
          <p:cNvPicPr>
            <a:picLocks noChangeAspect="1" noChangeArrowheads="1"/>
          </p:cNvPicPr>
          <p:nvPr/>
        </p:nvPicPr>
        <p:blipFill>
          <a:blip r:embed="rId2" cstate="print"/>
          <a:srcRect/>
          <a:stretch>
            <a:fillRect/>
          </a:stretch>
        </p:blipFill>
        <p:spPr bwMode="auto">
          <a:xfrm>
            <a:off x="0" y="1676400"/>
            <a:ext cx="9601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81000" y="457200"/>
            <a:ext cx="8229600" cy="1143000"/>
          </a:xfrm>
        </p:spPr>
        <p:txBody>
          <a:bodyPr/>
          <a:lstStyle/>
          <a:p>
            <a:pPr eaLnBrk="1" hangingPunct="1"/>
            <a:r>
              <a:rPr lang="en-US" b="1" smtClean="0"/>
              <a:t>Assessing Students’ Responses</a:t>
            </a:r>
          </a:p>
        </p:txBody>
      </p:sp>
      <p:pic>
        <p:nvPicPr>
          <p:cNvPr id="64514" name="Content Placeholder 3"/>
          <p:cNvPicPr>
            <a:picLocks noGrp="1" noChangeAspect="1"/>
          </p:cNvPicPr>
          <p:nvPr>
            <p:ph idx="1"/>
          </p:nvPr>
        </p:nvPicPr>
        <p:blipFill>
          <a:blip r:embed="rId2" cstate="print"/>
          <a:srcRect/>
          <a:stretch>
            <a:fillRect/>
          </a:stretch>
        </p:blipFill>
        <p:spPr>
          <a:xfrm>
            <a:off x="133350" y="1981200"/>
            <a:ext cx="8877300" cy="4162425"/>
          </a:xfrm>
        </p:spPr>
      </p:pic>
      <p:sp>
        <p:nvSpPr>
          <p:cNvPr id="64515" name="TextBox 4"/>
          <p:cNvSpPr txBox="1">
            <a:spLocks noChangeArrowheads="1"/>
          </p:cNvSpPr>
          <p:nvPr/>
        </p:nvSpPr>
        <p:spPr bwMode="auto">
          <a:xfrm>
            <a:off x="7010400" y="6324600"/>
            <a:ext cx="838200" cy="369888"/>
          </a:xfrm>
          <a:prstGeom prst="rect">
            <a:avLst/>
          </a:prstGeom>
          <a:noFill/>
          <a:ln w="9525">
            <a:noFill/>
            <a:miter lim="800000"/>
            <a:headEnd/>
            <a:tailEnd/>
          </a:ln>
        </p:spPr>
        <p:txBody>
          <a:bodyPr>
            <a:spAutoFit/>
          </a:bodyPr>
          <a:lstStyle/>
          <a:p>
            <a:r>
              <a:rPr lang="en-US"/>
              <a:t>T-3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b="1" smtClean="0"/>
              <a:t>Grouping Students for Lesson</a:t>
            </a:r>
          </a:p>
        </p:txBody>
      </p:sp>
      <p:sp>
        <p:nvSpPr>
          <p:cNvPr id="65538" name="Content Placeholder 2"/>
          <p:cNvSpPr>
            <a:spLocks noGrp="1"/>
          </p:cNvSpPr>
          <p:nvPr>
            <p:ph idx="1"/>
          </p:nvPr>
        </p:nvSpPr>
        <p:spPr/>
        <p:txBody>
          <a:bodyPr/>
          <a:lstStyle/>
          <a:p>
            <a:pPr eaLnBrk="1" hangingPunct="1"/>
            <a:r>
              <a:rPr lang="en-US" smtClean="0"/>
              <a:t>Organize class into pairs</a:t>
            </a:r>
          </a:p>
          <a:p>
            <a:pPr lvl="1" eaLnBrk="1" hangingPunct="1">
              <a:buFont typeface="Arial" charset="0"/>
              <a:buNone/>
            </a:pPr>
            <a:r>
              <a:rPr lang="en-US" smtClean="0"/>
              <a:t>How?</a:t>
            </a:r>
          </a:p>
          <a:p>
            <a:pPr lvl="1" eaLnBrk="1" hangingPunct="1">
              <a:buFont typeface="Arial" charset="0"/>
              <a:buNone/>
            </a:pPr>
            <a:r>
              <a:rPr lang="en-US" smtClean="0"/>
              <a:t>		Identify students who have </a:t>
            </a:r>
            <a:r>
              <a:rPr lang="en-US" i="1" smtClean="0"/>
              <a:t>similar 	misconceptions</a:t>
            </a:r>
            <a:r>
              <a:rPr lang="en-US" smtClean="0"/>
              <a:t> on the pre-assessment and 	group them </a:t>
            </a:r>
            <a:r>
              <a:rPr lang="en-US" i="1" smtClean="0"/>
              <a:t>together.</a:t>
            </a:r>
          </a:p>
          <a:p>
            <a:pPr lvl="1" eaLnBrk="1" hangingPunct="1">
              <a:buFont typeface="Arial" charset="0"/>
              <a:buNone/>
            </a:pPr>
            <a:r>
              <a:rPr lang="en-US" smtClean="0"/>
              <a:t>Why homogenous pairs?</a:t>
            </a:r>
          </a:p>
          <a:p>
            <a:pPr lvl="1" eaLnBrk="1" hangingPunct="1">
              <a:buFont typeface="Arial" charset="0"/>
              <a:buNone/>
            </a:pPr>
            <a:r>
              <a:rPr lang="en-US" smtClean="0"/>
              <a:t>		You are less likely to have one student control 	the discussion and also less likely to have a 	student fly under the radar.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81000"/>
            <a:ext cx="7772400" cy="1143000"/>
          </a:xfrm>
        </p:spPr>
        <p:txBody>
          <a:bodyPr rtlCol="0">
            <a:normAutofit/>
          </a:bodyPr>
          <a:lstStyle/>
          <a:p>
            <a:pPr eaLnBrk="1" fontAlgn="auto" hangingPunct="1">
              <a:spcAft>
                <a:spcPts val="0"/>
              </a:spcAft>
              <a:defRPr/>
            </a:pPr>
            <a:r>
              <a:rPr lang="en-US" altLang="en-US" b="1" smtClean="0">
                <a:effectLst>
                  <a:outerShdw blurRad="38100" dist="38100" dir="2700000" algn="tl">
                    <a:srgbClr val="000000"/>
                  </a:outerShdw>
                </a:effectLst>
              </a:rPr>
              <a:t>THE TRADITIONAL LESSON</a:t>
            </a:r>
          </a:p>
        </p:txBody>
      </p:sp>
      <p:sp>
        <p:nvSpPr>
          <p:cNvPr id="19458" name="TextBox 4"/>
          <p:cNvSpPr txBox="1">
            <a:spLocks noChangeArrowheads="1"/>
          </p:cNvSpPr>
          <p:nvPr/>
        </p:nvSpPr>
        <p:spPr bwMode="auto">
          <a:xfrm>
            <a:off x="1524000" y="4495800"/>
            <a:ext cx="6324600" cy="457200"/>
          </a:xfrm>
          <a:prstGeom prst="rect">
            <a:avLst/>
          </a:prstGeom>
          <a:noFill/>
          <a:ln w="9525">
            <a:noFill/>
            <a:miter lim="800000"/>
            <a:headEnd/>
            <a:tailEnd/>
          </a:ln>
        </p:spPr>
        <p:txBody>
          <a:bodyPr>
            <a:spAutoFit/>
          </a:bodyPr>
          <a:lstStyle/>
          <a:p>
            <a:pPr algn="ctr"/>
            <a:r>
              <a:rPr lang="en-US" altLang="en-US" sz="2400" b="1"/>
              <a:t>Typical Unit of Mathematics Instruction</a:t>
            </a:r>
          </a:p>
        </p:txBody>
      </p:sp>
      <p:sp>
        <p:nvSpPr>
          <p:cNvPr id="6" name="Right Arrow 5"/>
          <p:cNvSpPr/>
          <p:nvPr/>
        </p:nvSpPr>
        <p:spPr>
          <a:xfrm>
            <a:off x="161925" y="2009775"/>
            <a:ext cx="1600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1828800" y="1981200"/>
            <a:ext cx="4267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6096000" y="2057400"/>
            <a:ext cx="1981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2" name="TextBox 8"/>
          <p:cNvSpPr txBox="1">
            <a:spLocks noChangeArrowheads="1"/>
          </p:cNvSpPr>
          <p:nvPr/>
        </p:nvSpPr>
        <p:spPr bwMode="auto">
          <a:xfrm>
            <a:off x="182563" y="2655888"/>
            <a:ext cx="1336675" cy="830262"/>
          </a:xfrm>
          <a:prstGeom prst="rect">
            <a:avLst/>
          </a:prstGeom>
          <a:noFill/>
          <a:ln w="9525">
            <a:noFill/>
            <a:miter lim="800000"/>
            <a:headEnd/>
            <a:tailEnd/>
          </a:ln>
        </p:spPr>
        <p:txBody>
          <a:bodyPr>
            <a:spAutoFit/>
          </a:bodyPr>
          <a:lstStyle/>
          <a:p>
            <a:pPr algn="ctr"/>
            <a:r>
              <a:rPr lang="en-US" altLang="en-US" sz="2400" b="1">
                <a:solidFill>
                  <a:srgbClr val="000000"/>
                </a:solidFill>
              </a:rPr>
              <a:t>Intro/</a:t>
            </a:r>
          </a:p>
          <a:p>
            <a:pPr algn="ctr"/>
            <a:r>
              <a:rPr lang="en-US" altLang="en-US" sz="2400" b="1">
                <a:solidFill>
                  <a:srgbClr val="000000"/>
                </a:solidFill>
              </a:rPr>
              <a:t>Hook</a:t>
            </a:r>
          </a:p>
        </p:txBody>
      </p:sp>
      <p:sp>
        <p:nvSpPr>
          <p:cNvPr id="19463" name="TextBox 9"/>
          <p:cNvSpPr txBox="1">
            <a:spLocks noChangeArrowheads="1"/>
          </p:cNvSpPr>
          <p:nvPr/>
        </p:nvSpPr>
        <p:spPr bwMode="auto">
          <a:xfrm>
            <a:off x="2286000" y="2667000"/>
            <a:ext cx="3200400" cy="822325"/>
          </a:xfrm>
          <a:prstGeom prst="rect">
            <a:avLst/>
          </a:prstGeom>
          <a:noFill/>
          <a:ln w="9525">
            <a:noFill/>
            <a:miter lim="800000"/>
            <a:headEnd/>
            <a:tailEnd/>
          </a:ln>
        </p:spPr>
        <p:txBody>
          <a:bodyPr>
            <a:spAutoFit/>
          </a:bodyPr>
          <a:lstStyle/>
          <a:p>
            <a:pPr algn="ctr"/>
            <a:r>
              <a:rPr lang="en-US" altLang="en-US" sz="2400" b="1">
                <a:solidFill>
                  <a:srgbClr val="000000"/>
                </a:solidFill>
              </a:rPr>
              <a:t>Traditional </a:t>
            </a:r>
          </a:p>
          <a:p>
            <a:pPr algn="ctr"/>
            <a:r>
              <a:rPr lang="en-US" altLang="en-US" sz="2400" b="1">
                <a:solidFill>
                  <a:srgbClr val="000000"/>
                </a:solidFill>
              </a:rPr>
              <a:t>Content Delivery</a:t>
            </a:r>
          </a:p>
        </p:txBody>
      </p:sp>
      <p:sp>
        <p:nvSpPr>
          <p:cNvPr id="19464" name="TextBox 10"/>
          <p:cNvSpPr txBox="1">
            <a:spLocks noChangeArrowheads="1"/>
          </p:cNvSpPr>
          <p:nvPr/>
        </p:nvSpPr>
        <p:spPr bwMode="auto">
          <a:xfrm>
            <a:off x="6019800" y="2819400"/>
            <a:ext cx="2057400" cy="457200"/>
          </a:xfrm>
          <a:prstGeom prst="rect">
            <a:avLst/>
          </a:prstGeom>
          <a:noFill/>
          <a:ln w="9525">
            <a:noFill/>
            <a:miter lim="800000"/>
            <a:headEnd/>
            <a:tailEnd/>
          </a:ln>
        </p:spPr>
        <p:txBody>
          <a:bodyPr>
            <a:spAutoFit/>
          </a:bodyPr>
          <a:lstStyle/>
          <a:p>
            <a:pPr algn="ctr"/>
            <a:r>
              <a:rPr lang="en-US" altLang="en-US" sz="2400" b="1">
                <a:solidFill>
                  <a:srgbClr val="000000"/>
                </a:solidFill>
              </a:rPr>
              <a:t>Assessment</a:t>
            </a:r>
          </a:p>
        </p:txBody>
      </p:sp>
      <p:sp>
        <p:nvSpPr>
          <p:cNvPr id="12" name="Rectangle 11"/>
          <p:cNvSpPr/>
          <p:nvPr/>
        </p:nvSpPr>
        <p:spPr>
          <a:xfrm rot="16200000">
            <a:off x="6836439" y="2560043"/>
            <a:ext cx="3300905" cy="923331"/>
          </a:xfrm>
          <a:prstGeom prst="rect">
            <a:avLst/>
          </a:prstGeom>
          <a:noFill/>
        </p:spPr>
        <p:txBody>
          <a:bodyPr wrap="none">
            <a:spAutoFit/>
          </a:bodyPr>
          <a:lstStyle/>
          <a:p>
            <a:pPr algn="ctr" fontAlgn="auto">
              <a:spcBef>
                <a:spcPts val="0"/>
              </a:spcBef>
              <a:spcAft>
                <a:spcPts val="0"/>
              </a:spcAft>
              <a:defRPr/>
            </a:pPr>
            <a:r>
              <a:rPr lang="en-US" sz="5400" b="1" dirty="0">
                <a:ln w="1905"/>
                <a:solidFill>
                  <a:srgbClr val="FF3399"/>
                </a:solidFill>
                <a:effectLst>
                  <a:innerShdw blurRad="69850" dist="43180" dir="5400000">
                    <a:srgbClr val="000000">
                      <a:alpha val="65000"/>
                    </a:srgbClr>
                  </a:innerShdw>
                </a:effectLst>
                <a:latin typeface="+mn-lt"/>
                <a:cs typeface="+mn-cs"/>
              </a:rPr>
              <a:t>Reteach?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914400"/>
          </a:xfrm>
        </p:spPr>
        <p:txBody>
          <a:bodyPr/>
          <a:lstStyle/>
          <a:p>
            <a:pPr eaLnBrk="1" hangingPunct="1"/>
            <a:r>
              <a:rPr lang="en-US" b="1" smtClean="0"/>
              <a:t>Whole Class Introduction</a:t>
            </a:r>
          </a:p>
        </p:txBody>
      </p:sp>
      <p:sp>
        <p:nvSpPr>
          <p:cNvPr id="66562" name="Content Placeholder 2"/>
          <p:cNvSpPr>
            <a:spLocks noGrp="1"/>
          </p:cNvSpPr>
          <p:nvPr>
            <p:ph idx="1"/>
          </p:nvPr>
        </p:nvSpPr>
        <p:spPr>
          <a:xfrm>
            <a:off x="457200" y="1066800"/>
            <a:ext cx="8229600" cy="2133600"/>
          </a:xfrm>
        </p:spPr>
        <p:txBody>
          <a:bodyPr/>
          <a:lstStyle/>
          <a:p>
            <a:pPr eaLnBrk="1" hangingPunct="1"/>
            <a:r>
              <a:rPr lang="en-US" smtClean="0"/>
              <a:t>Powerpoint slides are often provided to you as part of the lesson (at map.mathshell.org)</a:t>
            </a:r>
          </a:p>
          <a:p>
            <a:pPr eaLnBrk="1" hangingPunct="1">
              <a:buFont typeface="Arial" charset="0"/>
              <a:buNone/>
            </a:pPr>
            <a:r>
              <a:rPr lang="en-US" smtClean="0"/>
              <a:t>	</a:t>
            </a:r>
            <a:r>
              <a:rPr lang="en-US" smtClean="0">
                <a:hlinkClick r:id="rId2"/>
              </a:rPr>
              <a:t>Representing Quadratic Functions</a:t>
            </a:r>
            <a:endParaRPr lang="en-US" smtClean="0"/>
          </a:p>
          <a:p>
            <a:pPr eaLnBrk="1" hangingPunct="1">
              <a:buFont typeface="Arial" charset="0"/>
              <a:buNone/>
            </a:pPr>
            <a:endParaRPr lang="en-US" smtClean="0"/>
          </a:p>
        </p:txBody>
      </p:sp>
      <p:sp>
        <p:nvSpPr>
          <p:cNvPr id="66563" name="TextBox 6"/>
          <p:cNvSpPr txBox="1">
            <a:spLocks noChangeArrowheads="1"/>
          </p:cNvSpPr>
          <p:nvPr/>
        </p:nvSpPr>
        <p:spPr bwMode="auto">
          <a:xfrm>
            <a:off x="6705600" y="3352800"/>
            <a:ext cx="847725" cy="369888"/>
          </a:xfrm>
          <a:prstGeom prst="rect">
            <a:avLst/>
          </a:prstGeom>
          <a:noFill/>
          <a:ln w="9525">
            <a:noFill/>
            <a:miter lim="800000"/>
            <a:headEnd/>
            <a:tailEnd/>
          </a:ln>
        </p:spPr>
        <p:txBody>
          <a:bodyPr wrap="none">
            <a:spAutoFit/>
          </a:bodyPr>
          <a:lstStyle/>
          <a:p>
            <a:r>
              <a:rPr lang="en-US"/>
              <a:t>T4, T5</a:t>
            </a:r>
          </a:p>
        </p:txBody>
      </p:sp>
      <p:pic>
        <p:nvPicPr>
          <p:cNvPr id="66564" name="Picture 3"/>
          <p:cNvPicPr>
            <a:picLocks noChangeAspect="1"/>
          </p:cNvPicPr>
          <p:nvPr/>
        </p:nvPicPr>
        <p:blipFill>
          <a:blip r:embed="rId3" cstate="print"/>
          <a:srcRect/>
          <a:stretch>
            <a:fillRect/>
          </a:stretch>
        </p:blipFill>
        <p:spPr bwMode="auto">
          <a:xfrm>
            <a:off x="457200" y="2819400"/>
            <a:ext cx="8458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200" b="1" smtClean="0"/>
              <a:t>Whole Class Introduction to Dominoes</a:t>
            </a:r>
          </a:p>
        </p:txBody>
      </p:sp>
      <p:pic>
        <p:nvPicPr>
          <p:cNvPr id="67586" name="Content Placeholder 3"/>
          <p:cNvPicPr>
            <a:picLocks noGrp="1" noChangeAspect="1"/>
          </p:cNvPicPr>
          <p:nvPr>
            <p:ph idx="1"/>
          </p:nvPr>
        </p:nvPicPr>
        <p:blipFill>
          <a:blip r:embed="rId2" cstate="print"/>
          <a:srcRect/>
          <a:stretch>
            <a:fillRect/>
          </a:stretch>
        </p:blipFill>
        <p:spPr>
          <a:xfrm>
            <a:off x="457200" y="1318296"/>
            <a:ext cx="7620000" cy="1786854"/>
          </a:xfrm>
        </p:spPr>
      </p:pic>
      <p:pic>
        <p:nvPicPr>
          <p:cNvPr id="67587" name="Picture 4"/>
          <p:cNvPicPr>
            <a:picLocks noChangeAspect="1"/>
          </p:cNvPicPr>
          <p:nvPr/>
        </p:nvPicPr>
        <p:blipFill>
          <a:blip r:embed="rId3" cstate="print"/>
          <a:srcRect/>
          <a:stretch>
            <a:fillRect/>
          </a:stretch>
        </p:blipFill>
        <p:spPr bwMode="auto">
          <a:xfrm>
            <a:off x="423863" y="3105150"/>
            <a:ext cx="8077200" cy="3752850"/>
          </a:xfrm>
          <a:prstGeom prst="rect">
            <a:avLst/>
          </a:prstGeom>
          <a:noFill/>
          <a:ln w="9525">
            <a:noFill/>
            <a:miter lim="800000"/>
            <a:headEnd/>
            <a:tailEnd/>
          </a:ln>
        </p:spPr>
      </p:pic>
      <p:sp>
        <p:nvSpPr>
          <p:cNvPr id="67588" name="TextBox 5"/>
          <p:cNvSpPr txBox="1">
            <a:spLocks noChangeArrowheads="1"/>
          </p:cNvSpPr>
          <p:nvPr/>
        </p:nvSpPr>
        <p:spPr bwMode="auto">
          <a:xfrm>
            <a:off x="7620000" y="6248400"/>
            <a:ext cx="881063" cy="381000"/>
          </a:xfrm>
          <a:prstGeom prst="rect">
            <a:avLst/>
          </a:prstGeom>
          <a:noFill/>
          <a:ln w="9525">
            <a:noFill/>
            <a:miter lim="800000"/>
            <a:headEnd/>
            <a:tailEnd/>
          </a:ln>
        </p:spPr>
        <p:txBody>
          <a:bodyPr>
            <a:spAutoFit/>
          </a:bodyPr>
          <a:lstStyle/>
          <a:p>
            <a:r>
              <a:rPr lang="en-US"/>
              <a:t>T5-T6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b="1" smtClean="0"/>
              <a:t>Collaborative Work</a:t>
            </a:r>
            <a:br>
              <a:rPr lang="en-US" b="1" smtClean="0"/>
            </a:br>
            <a:r>
              <a:rPr lang="en-US" b="1" smtClean="0"/>
              <a:t>Matching the Dominoes</a:t>
            </a:r>
          </a:p>
        </p:txBody>
      </p:sp>
      <p:pic>
        <p:nvPicPr>
          <p:cNvPr id="68610" name="Content Placeholder 3"/>
          <p:cNvPicPr>
            <a:picLocks noGrp="1" noChangeAspect="1"/>
          </p:cNvPicPr>
          <p:nvPr>
            <p:ph idx="1"/>
          </p:nvPr>
        </p:nvPicPr>
        <p:blipFill>
          <a:blip r:embed="rId2" cstate="print"/>
          <a:srcRect/>
          <a:stretch>
            <a:fillRect/>
          </a:stretch>
        </p:blipFill>
        <p:spPr>
          <a:xfrm>
            <a:off x="152400" y="2209800"/>
            <a:ext cx="8839200" cy="3276600"/>
          </a:xfrm>
        </p:spPr>
      </p:pic>
      <p:sp>
        <p:nvSpPr>
          <p:cNvPr id="68611" name="TextBox 4"/>
          <p:cNvSpPr txBox="1">
            <a:spLocks noChangeArrowheads="1"/>
          </p:cNvSpPr>
          <p:nvPr/>
        </p:nvSpPr>
        <p:spPr bwMode="auto">
          <a:xfrm>
            <a:off x="6248400" y="5181600"/>
            <a:ext cx="1143000" cy="369888"/>
          </a:xfrm>
          <a:prstGeom prst="rect">
            <a:avLst/>
          </a:prstGeom>
          <a:noFill/>
          <a:ln w="9525">
            <a:noFill/>
            <a:miter lim="800000"/>
            <a:headEnd/>
            <a:tailEnd/>
          </a:ln>
        </p:spPr>
        <p:txBody>
          <a:bodyPr>
            <a:spAutoFit/>
          </a:bodyPr>
          <a:lstStyle/>
          <a:p>
            <a:r>
              <a:rPr lang="en-US"/>
              <a:t>T6-T7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381000"/>
            <a:ext cx="8229600" cy="673100"/>
          </a:xfrm>
        </p:spPr>
        <p:txBody>
          <a:bodyPr/>
          <a:lstStyle/>
          <a:p>
            <a:pPr eaLnBrk="1" hangingPunct="1"/>
            <a:r>
              <a:rPr lang="en-US" altLang="en-US" b="1" smtClean="0">
                <a:latin typeface="Rockwell" pitchFamily="18" charset="0"/>
              </a:rPr>
              <a:t>Matching Dominos</a:t>
            </a:r>
          </a:p>
        </p:txBody>
      </p:sp>
      <p:sp>
        <p:nvSpPr>
          <p:cNvPr id="69634" name="Content Placeholder 2"/>
          <p:cNvSpPr>
            <a:spLocks noGrp="1"/>
          </p:cNvSpPr>
          <p:nvPr>
            <p:ph idx="1"/>
          </p:nvPr>
        </p:nvSpPr>
        <p:spPr>
          <a:xfrm>
            <a:off x="152400" y="1524000"/>
            <a:ext cx="8991600" cy="4171950"/>
          </a:xfrm>
        </p:spPr>
        <p:txBody>
          <a:bodyPr/>
          <a:lstStyle/>
          <a:p>
            <a:pPr marL="457200" indent="-457200" eaLnBrk="1" hangingPunct="1">
              <a:buClr>
                <a:srgbClr val="6C0000"/>
              </a:buClr>
              <a:buFont typeface="Arial" charset="0"/>
              <a:buAutoNum type="arabicPeriod"/>
            </a:pPr>
            <a:r>
              <a:rPr lang="en-US" altLang="en-US" sz="2600" smtClean="0">
                <a:solidFill>
                  <a:srgbClr val="000000"/>
                </a:solidFill>
              </a:rPr>
              <a:t>Take turns at matching pairs of dominos that you think belong together. </a:t>
            </a:r>
          </a:p>
          <a:p>
            <a:pPr marL="457200" indent="-457200" eaLnBrk="1" hangingPunct="1">
              <a:buClr>
                <a:srgbClr val="6C0000"/>
              </a:buClr>
              <a:buFont typeface="Arial" charset="0"/>
              <a:buAutoNum type="arabicPeriod"/>
            </a:pPr>
            <a:endParaRPr lang="en-GB" altLang="en-US" sz="1800" smtClean="0">
              <a:solidFill>
                <a:srgbClr val="000000"/>
              </a:solidFill>
            </a:endParaRPr>
          </a:p>
          <a:p>
            <a:pPr marL="457200" indent="-457200" eaLnBrk="1" hangingPunct="1">
              <a:buClr>
                <a:srgbClr val="6C0000"/>
              </a:buClr>
              <a:buFont typeface="Arial" charset="0"/>
              <a:buAutoNum type="arabicPeriod"/>
            </a:pPr>
            <a:r>
              <a:rPr lang="en-US" altLang="en-US" sz="2600" smtClean="0">
                <a:solidFill>
                  <a:srgbClr val="000000"/>
                </a:solidFill>
              </a:rPr>
              <a:t>Each time you do this, explain your thinking clearly and carefully to your partner. </a:t>
            </a:r>
          </a:p>
          <a:p>
            <a:pPr marL="457200" indent="-457200" eaLnBrk="1" hangingPunct="1">
              <a:buClr>
                <a:srgbClr val="6C0000"/>
              </a:buClr>
              <a:buFont typeface="Arial" charset="0"/>
              <a:buAutoNum type="arabicPeriod"/>
            </a:pPr>
            <a:endParaRPr lang="en-GB" altLang="en-US" sz="1800" smtClean="0">
              <a:solidFill>
                <a:srgbClr val="000000"/>
              </a:solidFill>
            </a:endParaRPr>
          </a:p>
          <a:p>
            <a:pPr marL="457200" indent="-457200" eaLnBrk="1" hangingPunct="1">
              <a:buClr>
                <a:srgbClr val="6C0000"/>
              </a:buClr>
              <a:buFont typeface="Arial" charset="0"/>
              <a:buAutoNum type="arabicPeriod"/>
            </a:pPr>
            <a:r>
              <a:rPr lang="en-US" altLang="en-US" sz="2600" smtClean="0">
                <a:solidFill>
                  <a:srgbClr val="000000"/>
                </a:solidFill>
              </a:rPr>
              <a:t>It is important that you both understand the matches.  If you don't agree or understand, ask your partner to explain their reasoning.  You are both responsible for each other</a:t>
            </a:r>
            <a:r>
              <a:rPr lang="en-GB" altLang="en-US" sz="2600" smtClean="0">
                <a:solidFill>
                  <a:srgbClr val="000000"/>
                </a:solidFill>
              </a:rPr>
              <a:t>’</a:t>
            </a:r>
            <a:r>
              <a:rPr lang="en-US" altLang="ja-JP" sz="2600" smtClean="0">
                <a:solidFill>
                  <a:srgbClr val="000000"/>
                </a:solidFill>
              </a:rPr>
              <a:t>s learning.</a:t>
            </a:r>
          </a:p>
          <a:p>
            <a:pPr marL="457200" indent="-457200" eaLnBrk="1" hangingPunct="1">
              <a:buClr>
                <a:srgbClr val="6C0000"/>
              </a:buClr>
              <a:buFont typeface="Arial" charset="0"/>
              <a:buAutoNum type="arabicPeriod"/>
            </a:pPr>
            <a:endParaRPr lang="en-US" altLang="ja-JP" sz="1800" smtClean="0">
              <a:solidFill>
                <a:srgbClr val="000000"/>
              </a:solidFill>
            </a:endParaRPr>
          </a:p>
          <a:p>
            <a:pPr marL="457200" indent="-457200" eaLnBrk="1" hangingPunct="1">
              <a:buClr>
                <a:srgbClr val="6C0000"/>
              </a:buClr>
              <a:buFont typeface="Arial" charset="0"/>
              <a:buAutoNum type="arabicPeriod"/>
            </a:pPr>
            <a:r>
              <a:rPr lang="en-US" altLang="en-US" sz="2600" smtClean="0">
                <a:solidFill>
                  <a:srgbClr val="000000"/>
                </a:solidFill>
              </a:rPr>
              <a:t>On some cards an equation or part of an equation is missing.  Do not worry about this, as you can complete this task without the information. </a:t>
            </a:r>
            <a:endParaRPr lang="en-US" altLang="en-US" sz="26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b="1" smtClean="0"/>
              <a:t>Collaborative Activity:</a:t>
            </a:r>
            <a:br>
              <a:rPr lang="en-US" b="1" smtClean="0"/>
            </a:br>
            <a:r>
              <a:rPr lang="en-US" b="1" smtClean="0"/>
              <a:t>Completing The Equations</a:t>
            </a:r>
          </a:p>
        </p:txBody>
      </p:sp>
      <p:pic>
        <p:nvPicPr>
          <p:cNvPr id="70658" name="Content Placeholder 3"/>
          <p:cNvPicPr>
            <a:picLocks noGrp="1" noChangeAspect="1"/>
          </p:cNvPicPr>
          <p:nvPr>
            <p:ph idx="1"/>
          </p:nvPr>
        </p:nvPicPr>
        <p:blipFill>
          <a:blip r:embed="rId2" cstate="print"/>
          <a:srcRect/>
          <a:stretch>
            <a:fillRect/>
          </a:stretch>
        </p:blipFill>
        <p:spPr>
          <a:xfrm>
            <a:off x="0" y="2133600"/>
            <a:ext cx="9026525" cy="3581400"/>
          </a:xfrm>
        </p:spPr>
      </p:pic>
      <p:sp>
        <p:nvSpPr>
          <p:cNvPr id="70659" name="TextBox 4"/>
          <p:cNvSpPr txBox="1">
            <a:spLocks noChangeArrowheads="1"/>
          </p:cNvSpPr>
          <p:nvPr/>
        </p:nvSpPr>
        <p:spPr bwMode="auto">
          <a:xfrm>
            <a:off x="6629400" y="5638800"/>
            <a:ext cx="685800" cy="381000"/>
          </a:xfrm>
          <a:prstGeom prst="rect">
            <a:avLst/>
          </a:prstGeom>
          <a:noFill/>
          <a:ln w="9525">
            <a:noFill/>
            <a:miter lim="800000"/>
            <a:headEnd/>
            <a:tailEnd/>
          </a:ln>
        </p:spPr>
        <p:txBody>
          <a:bodyPr>
            <a:spAutoFit/>
          </a:bodyPr>
          <a:lstStyle/>
          <a:p>
            <a:r>
              <a:rPr lang="en-US"/>
              <a:t>T8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52400"/>
            <a:ext cx="8229600" cy="673100"/>
          </a:xfrm>
        </p:spPr>
        <p:txBody>
          <a:bodyPr/>
          <a:lstStyle/>
          <a:p>
            <a:pPr eaLnBrk="1" hangingPunct="1"/>
            <a:r>
              <a:rPr lang="en-US" altLang="en-US" b="1" smtClean="0">
                <a:latin typeface="Rockwell" pitchFamily="18" charset="0"/>
              </a:rPr>
              <a:t>Sharing Work</a:t>
            </a:r>
          </a:p>
        </p:txBody>
      </p:sp>
      <p:sp>
        <p:nvSpPr>
          <p:cNvPr id="71682" name="Content Placeholder 2"/>
          <p:cNvSpPr>
            <a:spLocks noGrp="1"/>
          </p:cNvSpPr>
          <p:nvPr>
            <p:ph idx="1"/>
          </p:nvPr>
        </p:nvSpPr>
        <p:spPr>
          <a:xfrm>
            <a:off x="228600" y="990600"/>
            <a:ext cx="8763000" cy="4964113"/>
          </a:xfrm>
        </p:spPr>
        <p:txBody>
          <a:bodyPr/>
          <a:lstStyle/>
          <a:p>
            <a:pPr eaLnBrk="1" hangingPunct="1">
              <a:buClr>
                <a:srgbClr val="6C0000"/>
              </a:buClr>
              <a:buFont typeface="Arial" charset="0"/>
              <a:buAutoNum type="arabicPeriod"/>
            </a:pPr>
            <a:r>
              <a:rPr lang="en-US" altLang="en-US" sz="2200" smtClean="0">
                <a:solidFill>
                  <a:srgbClr val="000000"/>
                </a:solidFill>
              </a:rPr>
              <a:t>One student from each group is to visit another group's poster.</a:t>
            </a:r>
            <a:r>
              <a:rPr lang="en-GB" altLang="en-US" sz="2200" smtClean="0">
                <a:solidFill>
                  <a:srgbClr val="000000"/>
                </a:solidFill>
              </a:rPr>
              <a:t> </a:t>
            </a:r>
          </a:p>
          <a:p>
            <a:pPr eaLnBrk="1" hangingPunct="1">
              <a:buClr>
                <a:srgbClr val="6C0000"/>
              </a:buClr>
              <a:buFont typeface="Arial" charset="0"/>
              <a:buAutoNum type="arabicPeriod"/>
            </a:pPr>
            <a:endParaRPr lang="en-GB" altLang="en-US" sz="1800" smtClean="0">
              <a:solidFill>
                <a:srgbClr val="000000"/>
              </a:solidFill>
            </a:endParaRPr>
          </a:p>
          <a:p>
            <a:pPr eaLnBrk="1" hangingPunct="1">
              <a:buClr>
                <a:srgbClr val="6C0000"/>
              </a:buClr>
              <a:buFont typeface="Arial" charset="0"/>
              <a:buAutoNum type="arabicPeriod"/>
            </a:pPr>
            <a:r>
              <a:rPr lang="en-US" altLang="en-US" sz="2200" smtClean="0">
                <a:solidFill>
                  <a:srgbClr val="000000"/>
                </a:solidFill>
              </a:rPr>
              <a:t>If you are staying at your desk, be ready to explain the reasons for your group's matches.</a:t>
            </a:r>
          </a:p>
          <a:p>
            <a:pPr eaLnBrk="1" hangingPunct="1">
              <a:buClr>
                <a:srgbClr val="6C0000"/>
              </a:buClr>
              <a:buFont typeface="Arial" charset="0"/>
              <a:buAutoNum type="arabicPeriod"/>
            </a:pPr>
            <a:endParaRPr lang="en-GB" altLang="en-US" sz="1800" smtClean="0">
              <a:solidFill>
                <a:srgbClr val="000000"/>
              </a:solidFill>
            </a:endParaRPr>
          </a:p>
          <a:p>
            <a:pPr eaLnBrk="1" hangingPunct="1">
              <a:buClr>
                <a:srgbClr val="6C0000"/>
              </a:buClr>
              <a:buFont typeface="Arial" charset="0"/>
              <a:buAutoNum type="arabicPeriod"/>
            </a:pPr>
            <a:r>
              <a:rPr lang="en-US" altLang="en-US" sz="2200" smtClean="0">
                <a:solidFill>
                  <a:srgbClr val="000000"/>
                </a:solidFill>
              </a:rPr>
              <a:t>If you are visiting another group:</a:t>
            </a:r>
          </a:p>
          <a:p>
            <a:pPr lvl="1" eaLnBrk="1" hangingPunct="1">
              <a:buClr>
                <a:srgbClr val="6C0000"/>
              </a:buClr>
            </a:pPr>
            <a:r>
              <a:rPr lang="en-US" altLang="en-US" sz="2200" smtClean="0"/>
              <a:t>Write your card matches on a piece of paper. </a:t>
            </a:r>
          </a:p>
          <a:p>
            <a:pPr lvl="1" eaLnBrk="1" hangingPunct="1">
              <a:buClr>
                <a:srgbClr val="6C0000"/>
              </a:buClr>
            </a:pPr>
            <a:endParaRPr lang="en-US" altLang="en-US" sz="1800" smtClean="0"/>
          </a:p>
          <a:p>
            <a:pPr lvl="1" eaLnBrk="1" hangingPunct="1">
              <a:buClr>
                <a:srgbClr val="6C0000"/>
              </a:buClr>
            </a:pPr>
            <a:r>
              <a:rPr lang="en-US" altLang="en-US" sz="2200" smtClean="0"/>
              <a:t>Go to another group's desk to see which matches are different from your own. </a:t>
            </a:r>
          </a:p>
          <a:p>
            <a:pPr lvl="1" eaLnBrk="1" hangingPunct="1">
              <a:buClr>
                <a:srgbClr val="6C0000"/>
              </a:buClr>
            </a:pPr>
            <a:endParaRPr lang="en-US" altLang="en-US" sz="1800" smtClean="0"/>
          </a:p>
          <a:p>
            <a:pPr lvl="1" eaLnBrk="1" hangingPunct="1">
              <a:buClr>
                <a:srgbClr val="6C0000"/>
              </a:buClr>
            </a:pPr>
            <a:r>
              <a:rPr lang="en-US" altLang="en-US" sz="2200" smtClean="0"/>
              <a:t>If there are differences, ask for an explanation.  If you still don't agree, explain your own thinking. </a:t>
            </a:r>
          </a:p>
          <a:p>
            <a:pPr lvl="1" eaLnBrk="1" hangingPunct="1">
              <a:buClr>
                <a:srgbClr val="6C0000"/>
              </a:buClr>
              <a:buFont typeface="Arial" charset="0"/>
              <a:buNone/>
            </a:pPr>
            <a:endParaRPr lang="en-US" altLang="en-US" sz="1800" smtClean="0"/>
          </a:p>
          <a:p>
            <a:pPr lvl="1" eaLnBrk="1" hangingPunct="1">
              <a:buClr>
                <a:srgbClr val="6C0000"/>
              </a:buClr>
            </a:pPr>
            <a:r>
              <a:rPr lang="en-US" altLang="en-US" sz="2200" smtClean="0"/>
              <a:t>When you return to your own desk, you need to consider as a pair whether to make any changes to your own work.</a:t>
            </a:r>
          </a:p>
        </p:txBody>
      </p:sp>
      <p:sp>
        <p:nvSpPr>
          <p:cNvPr id="71684" name="TextBox 4"/>
          <p:cNvSpPr txBox="1">
            <a:spLocks noChangeArrowheads="1"/>
          </p:cNvSpPr>
          <p:nvPr/>
        </p:nvSpPr>
        <p:spPr bwMode="auto">
          <a:xfrm>
            <a:off x="7543800" y="6324600"/>
            <a:ext cx="1219200" cy="366713"/>
          </a:xfrm>
          <a:prstGeom prst="rect">
            <a:avLst/>
          </a:prstGeom>
          <a:noFill/>
          <a:ln w="9525">
            <a:noFill/>
            <a:miter lim="800000"/>
            <a:headEnd/>
            <a:tailEnd/>
          </a:ln>
        </p:spPr>
        <p:txBody>
          <a:bodyPr>
            <a:spAutoFit/>
          </a:bodyPr>
          <a:lstStyle/>
          <a:p>
            <a:r>
              <a:rPr lang="en-US"/>
              <a:t>T8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381000" y="533400"/>
            <a:ext cx="8229600" cy="1143000"/>
          </a:xfrm>
        </p:spPr>
        <p:txBody>
          <a:bodyPr/>
          <a:lstStyle/>
          <a:p>
            <a:pPr eaLnBrk="1" hangingPunct="1"/>
            <a:r>
              <a:rPr lang="en-US" b="1" smtClean="0"/>
              <a:t>Extension Work</a:t>
            </a:r>
          </a:p>
        </p:txBody>
      </p:sp>
      <p:pic>
        <p:nvPicPr>
          <p:cNvPr id="72706" name="Content Placeholder 3"/>
          <p:cNvPicPr>
            <a:picLocks noGrp="1" noChangeAspect="1"/>
          </p:cNvPicPr>
          <p:nvPr>
            <p:ph idx="1"/>
          </p:nvPr>
        </p:nvPicPr>
        <p:blipFill>
          <a:blip r:embed="rId2" cstate="print"/>
          <a:srcRect/>
          <a:stretch>
            <a:fillRect/>
          </a:stretch>
        </p:blipFill>
        <p:spPr>
          <a:xfrm>
            <a:off x="0" y="2514600"/>
            <a:ext cx="8991600" cy="3048000"/>
          </a:xfrm>
        </p:spPr>
      </p:pic>
      <p:sp>
        <p:nvSpPr>
          <p:cNvPr id="72707" name="TextBox 4"/>
          <p:cNvSpPr txBox="1">
            <a:spLocks noChangeArrowheads="1"/>
          </p:cNvSpPr>
          <p:nvPr/>
        </p:nvSpPr>
        <p:spPr bwMode="auto">
          <a:xfrm>
            <a:off x="6400800" y="5791200"/>
            <a:ext cx="1219200" cy="369888"/>
          </a:xfrm>
          <a:prstGeom prst="rect">
            <a:avLst/>
          </a:prstGeom>
          <a:noFill/>
          <a:ln w="9525">
            <a:noFill/>
            <a:miter lim="800000"/>
            <a:headEnd/>
            <a:tailEnd/>
          </a:ln>
        </p:spPr>
        <p:txBody>
          <a:bodyPr>
            <a:spAutoFit/>
          </a:bodyPr>
          <a:lstStyle/>
          <a:p>
            <a:r>
              <a:rPr lang="en-US"/>
              <a:t>T8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33400" y="228600"/>
            <a:ext cx="8229600" cy="1143000"/>
          </a:xfrm>
        </p:spPr>
        <p:txBody>
          <a:bodyPr/>
          <a:lstStyle/>
          <a:p>
            <a:pPr eaLnBrk="1" hangingPunct="1"/>
            <a:r>
              <a:rPr lang="en-US" b="1" smtClean="0"/>
              <a:t>Whole Class Discussion</a:t>
            </a:r>
            <a:br>
              <a:rPr lang="en-US" b="1" smtClean="0"/>
            </a:br>
            <a:r>
              <a:rPr lang="en-US" b="1" smtClean="0"/>
              <a:t>Overcoming Misconceptions</a:t>
            </a:r>
          </a:p>
        </p:txBody>
      </p:sp>
      <p:pic>
        <p:nvPicPr>
          <p:cNvPr id="73730" name="Content Placeholder 3"/>
          <p:cNvPicPr>
            <a:picLocks noGrp="1" noChangeAspect="1"/>
          </p:cNvPicPr>
          <p:nvPr>
            <p:ph idx="1"/>
          </p:nvPr>
        </p:nvPicPr>
        <p:blipFill>
          <a:blip r:embed="rId2" cstate="print"/>
          <a:srcRect/>
          <a:stretch>
            <a:fillRect/>
          </a:stretch>
        </p:blipFill>
        <p:spPr>
          <a:xfrm>
            <a:off x="228600" y="1905000"/>
            <a:ext cx="8686800" cy="4267200"/>
          </a:xfrm>
        </p:spPr>
      </p:pic>
      <p:sp>
        <p:nvSpPr>
          <p:cNvPr id="73731" name="TextBox 4"/>
          <p:cNvSpPr txBox="1">
            <a:spLocks noChangeArrowheads="1"/>
          </p:cNvSpPr>
          <p:nvPr/>
        </p:nvSpPr>
        <p:spPr bwMode="auto">
          <a:xfrm>
            <a:off x="6477000" y="6096000"/>
            <a:ext cx="1219200" cy="366713"/>
          </a:xfrm>
          <a:prstGeom prst="rect">
            <a:avLst/>
          </a:prstGeom>
          <a:noFill/>
          <a:ln w="9525">
            <a:noFill/>
            <a:miter lim="800000"/>
            <a:headEnd/>
            <a:tailEnd/>
          </a:ln>
        </p:spPr>
        <p:txBody>
          <a:bodyPr>
            <a:spAutoFit/>
          </a:bodyPr>
          <a:lstStyle/>
          <a:p>
            <a:r>
              <a:rPr lang="en-US"/>
              <a:t>T8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533400" y="533400"/>
            <a:ext cx="8229600" cy="1143000"/>
          </a:xfrm>
        </p:spPr>
        <p:txBody>
          <a:bodyPr/>
          <a:lstStyle/>
          <a:p>
            <a:pPr eaLnBrk="1" hangingPunct="1"/>
            <a:r>
              <a:rPr lang="en-US" b="1" smtClean="0"/>
              <a:t>Follow-up Lesson</a:t>
            </a:r>
            <a:br>
              <a:rPr lang="en-US" b="1" smtClean="0"/>
            </a:br>
            <a:r>
              <a:rPr lang="en-US" b="1" smtClean="0"/>
              <a:t>Reviewing the Assessment Task</a:t>
            </a:r>
          </a:p>
        </p:txBody>
      </p:sp>
      <p:pic>
        <p:nvPicPr>
          <p:cNvPr id="74754" name="Content Placeholder 4"/>
          <p:cNvPicPr>
            <a:picLocks noGrp="1" noChangeAspect="1"/>
          </p:cNvPicPr>
          <p:nvPr>
            <p:ph idx="1"/>
          </p:nvPr>
        </p:nvPicPr>
        <p:blipFill>
          <a:blip r:embed="rId2" cstate="print"/>
          <a:srcRect/>
          <a:stretch>
            <a:fillRect/>
          </a:stretch>
        </p:blipFill>
        <p:spPr>
          <a:xfrm>
            <a:off x="0" y="2438400"/>
            <a:ext cx="9144000" cy="2971800"/>
          </a:xfrm>
        </p:spPr>
      </p:pic>
      <p:sp>
        <p:nvSpPr>
          <p:cNvPr id="74755" name="TextBox 5"/>
          <p:cNvSpPr txBox="1">
            <a:spLocks noChangeArrowheads="1"/>
          </p:cNvSpPr>
          <p:nvPr/>
        </p:nvSpPr>
        <p:spPr bwMode="auto">
          <a:xfrm>
            <a:off x="6400800" y="5791200"/>
            <a:ext cx="1219200" cy="369888"/>
          </a:xfrm>
          <a:prstGeom prst="rect">
            <a:avLst/>
          </a:prstGeom>
          <a:noFill/>
          <a:ln w="9525">
            <a:noFill/>
            <a:miter lim="800000"/>
            <a:headEnd/>
            <a:tailEnd/>
          </a:ln>
        </p:spPr>
        <p:txBody>
          <a:bodyPr>
            <a:spAutoFit/>
          </a:bodyPr>
          <a:lstStyle/>
          <a:p>
            <a:r>
              <a:rPr lang="en-US"/>
              <a:t>T8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b="1" smtClean="0"/>
              <a:t>Parking Lot</a:t>
            </a:r>
          </a:p>
        </p:txBody>
      </p:sp>
      <p:sp>
        <p:nvSpPr>
          <p:cNvPr id="75778" name="Content Placeholder 2"/>
          <p:cNvSpPr>
            <a:spLocks noGrp="1"/>
          </p:cNvSpPr>
          <p:nvPr>
            <p:ph idx="1"/>
          </p:nvPr>
        </p:nvSpPr>
        <p:spPr/>
        <p:txBody>
          <a:bodyPr/>
          <a:lstStyle/>
          <a:p>
            <a:pPr eaLnBrk="1" hangingPunct="1">
              <a:buFont typeface="Arial" charset="0"/>
              <a:buNone/>
            </a:pPr>
            <a:r>
              <a:rPr lang="en-US" smtClean="0"/>
              <a:t>	On a post-it note record any questions that you may have regarding MDC lessons and place it on the parking lot sheet.</a:t>
            </a:r>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r>
              <a:rPr lang="en-US" smtClean="0"/>
              <a:t>	Lunch for 45 Minutes</a:t>
            </a:r>
          </a:p>
        </p:txBody>
      </p:sp>
      <p:pic>
        <p:nvPicPr>
          <p:cNvPr id="75779" name="Picture 2" descr="C:\Users\Graham\AppData\Local\Microsoft\Windows\Temporary Internet Files\Content.IE5\E2BODOLP\MC900441312[1].png"/>
          <p:cNvPicPr>
            <a:picLocks noChangeAspect="1" noChangeArrowheads="1"/>
          </p:cNvPicPr>
          <p:nvPr/>
        </p:nvPicPr>
        <p:blipFill>
          <a:blip r:embed="rId2" cstate="print"/>
          <a:srcRect/>
          <a:stretch>
            <a:fillRect/>
          </a:stretch>
        </p:blipFill>
        <p:spPr bwMode="auto">
          <a:xfrm>
            <a:off x="5934075" y="3248025"/>
            <a:ext cx="2743200" cy="274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7772400" cy="1143000"/>
          </a:xfrm>
        </p:spPr>
        <p:txBody>
          <a:bodyPr rtlCol="0">
            <a:normAutofit/>
          </a:bodyPr>
          <a:lstStyle/>
          <a:p>
            <a:pPr eaLnBrk="1" fontAlgn="auto" hangingPunct="1">
              <a:spcAft>
                <a:spcPts val="0"/>
              </a:spcAft>
              <a:defRPr/>
            </a:pPr>
            <a:r>
              <a:rPr lang="en-US" altLang="en-US" b="1" smtClean="0">
                <a:effectLst>
                  <a:outerShdw blurRad="38100" dist="38100" dir="2700000" algn="tl">
                    <a:srgbClr val="000000"/>
                  </a:outerShdw>
                </a:effectLst>
              </a:rPr>
              <a:t>THE MDC LESSON</a:t>
            </a:r>
          </a:p>
        </p:txBody>
      </p:sp>
      <p:sp>
        <p:nvSpPr>
          <p:cNvPr id="8" name="Right Arrow 7"/>
          <p:cNvSpPr/>
          <p:nvPr/>
        </p:nvSpPr>
        <p:spPr>
          <a:xfrm>
            <a:off x="6350" y="1963738"/>
            <a:ext cx="1357313" cy="2058987"/>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1371600" y="1981200"/>
            <a:ext cx="32766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7239000" y="1981200"/>
            <a:ext cx="19050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5" name="TextBox 10"/>
          <p:cNvSpPr txBox="1">
            <a:spLocks noChangeArrowheads="1"/>
          </p:cNvSpPr>
          <p:nvPr/>
        </p:nvSpPr>
        <p:spPr bwMode="auto">
          <a:xfrm>
            <a:off x="26988" y="2608263"/>
            <a:ext cx="1135062" cy="831850"/>
          </a:xfrm>
          <a:prstGeom prst="rect">
            <a:avLst/>
          </a:prstGeom>
          <a:noFill/>
          <a:ln w="9525">
            <a:noFill/>
            <a:miter lim="800000"/>
            <a:headEnd/>
            <a:tailEnd/>
          </a:ln>
        </p:spPr>
        <p:txBody>
          <a:bodyPr>
            <a:spAutoFit/>
          </a:bodyPr>
          <a:lstStyle/>
          <a:p>
            <a:pPr algn="ctr"/>
            <a:r>
              <a:rPr lang="en-US" altLang="en-US" sz="2400" b="1">
                <a:solidFill>
                  <a:srgbClr val="000000"/>
                </a:solidFill>
              </a:rPr>
              <a:t>Intro/</a:t>
            </a:r>
          </a:p>
          <a:p>
            <a:pPr algn="ctr"/>
            <a:r>
              <a:rPr lang="en-US" altLang="en-US" sz="2400" b="1">
                <a:solidFill>
                  <a:srgbClr val="000000"/>
                </a:solidFill>
              </a:rPr>
              <a:t>Hook</a:t>
            </a:r>
          </a:p>
        </p:txBody>
      </p:sp>
      <p:sp>
        <p:nvSpPr>
          <p:cNvPr id="20486" name="TextBox 11"/>
          <p:cNvSpPr txBox="1">
            <a:spLocks noChangeArrowheads="1"/>
          </p:cNvSpPr>
          <p:nvPr/>
        </p:nvSpPr>
        <p:spPr bwMode="auto">
          <a:xfrm>
            <a:off x="1295400" y="2590800"/>
            <a:ext cx="3124200" cy="822325"/>
          </a:xfrm>
          <a:prstGeom prst="rect">
            <a:avLst/>
          </a:prstGeom>
          <a:noFill/>
          <a:ln w="9525">
            <a:noFill/>
            <a:miter lim="800000"/>
            <a:headEnd/>
            <a:tailEnd/>
          </a:ln>
        </p:spPr>
        <p:txBody>
          <a:bodyPr>
            <a:spAutoFit/>
          </a:bodyPr>
          <a:lstStyle/>
          <a:p>
            <a:pPr algn="ctr"/>
            <a:r>
              <a:rPr lang="en-US" altLang="en-US" sz="2400" b="1">
                <a:solidFill>
                  <a:srgbClr val="000000"/>
                </a:solidFill>
              </a:rPr>
              <a:t>Traditional Content Delivery</a:t>
            </a:r>
          </a:p>
        </p:txBody>
      </p:sp>
      <p:sp>
        <p:nvSpPr>
          <p:cNvPr id="20487" name="TextBox 12"/>
          <p:cNvSpPr txBox="1">
            <a:spLocks noChangeArrowheads="1"/>
          </p:cNvSpPr>
          <p:nvPr/>
        </p:nvSpPr>
        <p:spPr bwMode="auto">
          <a:xfrm>
            <a:off x="7086600" y="2743200"/>
            <a:ext cx="2057400" cy="457200"/>
          </a:xfrm>
          <a:prstGeom prst="rect">
            <a:avLst/>
          </a:prstGeom>
          <a:noFill/>
          <a:ln w="9525">
            <a:noFill/>
            <a:miter lim="800000"/>
            <a:headEnd/>
            <a:tailEnd/>
          </a:ln>
        </p:spPr>
        <p:txBody>
          <a:bodyPr>
            <a:spAutoFit/>
          </a:bodyPr>
          <a:lstStyle/>
          <a:p>
            <a:pPr algn="ctr"/>
            <a:r>
              <a:rPr lang="en-US" altLang="en-US" sz="2400" b="1">
                <a:solidFill>
                  <a:srgbClr val="000000"/>
                </a:solidFill>
              </a:rPr>
              <a:t>Assessment</a:t>
            </a:r>
          </a:p>
        </p:txBody>
      </p:sp>
      <p:sp>
        <p:nvSpPr>
          <p:cNvPr id="14" name="Right Arrow 13"/>
          <p:cNvSpPr/>
          <p:nvPr/>
        </p:nvSpPr>
        <p:spPr>
          <a:xfrm>
            <a:off x="4634041" y="2000797"/>
            <a:ext cx="1357518" cy="2059632"/>
          </a:xfrm>
          <a:prstGeom prst="rightArrow">
            <a:avLst/>
          </a:prstGeom>
          <a:solidFill>
            <a:srgbClr val="3BD1E5"/>
          </a:solidFill>
          <a:ln>
            <a:solidFill>
              <a:schemeClr val="tx1"/>
            </a:solidFill>
          </a:ln>
          <a:effectLst>
            <a:glow rad="419100">
              <a:srgbClr val="FF33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1" name="TextBox 14"/>
          <p:cNvSpPr txBox="1">
            <a:spLocks noChangeArrowheads="1"/>
          </p:cNvSpPr>
          <p:nvPr/>
        </p:nvSpPr>
        <p:spPr bwMode="auto">
          <a:xfrm>
            <a:off x="4724400" y="2667000"/>
            <a:ext cx="1133475" cy="822325"/>
          </a:xfrm>
          <a:prstGeom prst="rect">
            <a:avLst/>
          </a:prstGeom>
          <a:noFill/>
          <a:ln w="9525">
            <a:noFill/>
            <a:miter lim="800000"/>
            <a:headEnd/>
            <a:tailEnd/>
          </a:ln>
        </p:spPr>
        <p:txBody>
          <a:bodyPr>
            <a:spAutoFit/>
          </a:bodyPr>
          <a:lstStyle/>
          <a:p>
            <a:pPr algn="ctr"/>
            <a:r>
              <a:rPr lang="en-US" altLang="en-US" sz="2400" b="1">
                <a:solidFill>
                  <a:srgbClr val="000000"/>
                </a:solidFill>
              </a:rPr>
              <a:t>MDC</a:t>
            </a:r>
          </a:p>
          <a:p>
            <a:pPr algn="ctr"/>
            <a:r>
              <a:rPr lang="en-US" altLang="en-US" sz="2400" b="1">
                <a:solidFill>
                  <a:srgbClr val="000000"/>
                </a:solidFill>
              </a:rPr>
              <a:t>FAL</a:t>
            </a:r>
          </a:p>
        </p:txBody>
      </p:sp>
      <p:sp>
        <p:nvSpPr>
          <p:cNvPr id="16" name="Right Arrow 15"/>
          <p:cNvSpPr/>
          <p:nvPr/>
        </p:nvSpPr>
        <p:spPr>
          <a:xfrm>
            <a:off x="5943600" y="2057400"/>
            <a:ext cx="1357313"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3" name="TextBox 16"/>
          <p:cNvSpPr txBox="1">
            <a:spLocks noChangeArrowheads="1"/>
          </p:cNvSpPr>
          <p:nvPr/>
        </p:nvSpPr>
        <p:spPr bwMode="auto">
          <a:xfrm>
            <a:off x="5943600" y="2667000"/>
            <a:ext cx="1135063" cy="822325"/>
          </a:xfrm>
          <a:prstGeom prst="rect">
            <a:avLst/>
          </a:prstGeom>
          <a:noFill/>
          <a:ln w="9525">
            <a:noFill/>
            <a:miter lim="800000"/>
            <a:headEnd/>
            <a:tailEnd/>
          </a:ln>
        </p:spPr>
        <p:txBody>
          <a:bodyPr>
            <a:spAutoFit/>
          </a:bodyPr>
          <a:lstStyle/>
          <a:p>
            <a:pPr algn="ctr"/>
            <a:r>
              <a:rPr lang="en-US" altLang="en-US" sz="2400" b="1">
                <a:solidFill>
                  <a:srgbClr val="000000"/>
                </a:solidFill>
              </a:rPr>
              <a:t>Fine</a:t>
            </a:r>
          </a:p>
          <a:p>
            <a:pPr algn="ctr"/>
            <a:r>
              <a:rPr lang="en-US" altLang="en-US" sz="2400" b="1">
                <a:solidFill>
                  <a:srgbClr val="000000"/>
                </a:solidFill>
              </a:rPr>
              <a:t>Tune</a:t>
            </a:r>
          </a:p>
        </p:txBody>
      </p:sp>
      <p:sp>
        <p:nvSpPr>
          <p:cNvPr id="20494" name="Rectangle 16"/>
          <p:cNvSpPr>
            <a:spLocks noChangeArrowheads="1"/>
          </p:cNvSpPr>
          <p:nvPr/>
        </p:nvSpPr>
        <p:spPr bwMode="auto">
          <a:xfrm>
            <a:off x="4267200" y="5181600"/>
            <a:ext cx="2057400" cy="822325"/>
          </a:xfrm>
          <a:prstGeom prst="rect">
            <a:avLst/>
          </a:prstGeom>
          <a:noFill/>
          <a:ln w="9525">
            <a:noFill/>
            <a:miter lim="800000"/>
            <a:headEnd/>
            <a:tailEnd/>
          </a:ln>
        </p:spPr>
        <p:txBody>
          <a:bodyPr>
            <a:spAutoFit/>
          </a:bodyPr>
          <a:lstStyle/>
          <a:p>
            <a:pPr algn="ctr"/>
            <a:r>
              <a:rPr lang="en-US" altLang="en-US" sz="2400" b="1"/>
              <a:t>2/3 to 3/4</a:t>
            </a:r>
          </a:p>
          <a:p>
            <a:endParaRPr lang="en-US" altLang="en-US" sz="2400" b="1"/>
          </a:p>
        </p:txBody>
      </p:sp>
      <p:cxnSp>
        <p:nvCxnSpPr>
          <p:cNvPr id="4" name="Straight Arrow Connector 3"/>
          <p:cNvCxnSpPr/>
          <p:nvPr/>
        </p:nvCxnSpPr>
        <p:spPr>
          <a:xfrm flipV="1">
            <a:off x="5257800" y="3962400"/>
            <a:ext cx="3175" cy="1054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idx="4294967295"/>
          </p:nvPr>
        </p:nvSpPr>
        <p:spPr>
          <a:xfrm>
            <a:off x="457200" y="381000"/>
            <a:ext cx="8229600" cy="1143000"/>
          </a:xfrm>
        </p:spPr>
        <p:txBody>
          <a:bodyPr/>
          <a:lstStyle/>
          <a:p>
            <a:pPr eaLnBrk="1" hangingPunct="1"/>
            <a:r>
              <a:rPr lang="en-US" b="1" smtClean="0"/>
              <a:t>MDC Training</a:t>
            </a:r>
          </a:p>
        </p:txBody>
      </p:sp>
      <p:sp>
        <p:nvSpPr>
          <p:cNvPr id="76802" name="Content Placeholder 4"/>
          <p:cNvSpPr>
            <a:spLocks noGrp="1"/>
          </p:cNvSpPr>
          <p:nvPr>
            <p:ph sz="half" idx="4294967295"/>
          </p:nvPr>
        </p:nvSpPr>
        <p:spPr>
          <a:xfrm>
            <a:off x="914400" y="1828800"/>
            <a:ext cx="7772400" cy="3263900"/>
          </a:xfrm>
        </p:spPr>
        <p:txBody>
          <a:bodyPr/>
          <a:lstStyle/>
          <a:p>
            <a:pPr marL="0" indent="0" algn="ctr" eaLnBrk="1" hangingPunct="1">
              <a:lnSpc>
                <a:spcPct val="90000"/>
              </a:lnSpc>
              <a:buFont typeface="Arial" charset="0"/>
              <a:buNone/>
            </a:pPr>
            <a:r>
              <a:rPr lang="en-US" smtClean="0"/>
              <a:t>Day 1</a:t>
            </a:r>
          </a:p>
          <a:p>
            <a:pPr marL="0" indent="0" algn="ctr" eaLnBrk="1" hangingPunct="1">
              <a:lnSpc>
                <a:spcPct val="90000"/>
              </a:lnSpc>
              <a:buFont typeface="Arial" charset="0"/>
              <a:buNone/>
            </a:pPr>
            <a:endParaRPr lang="en-US" smtClean="0"/>
          </a:p>
          <a:p>
            <a:pPr marL="0" indent="0" eaLnBrk="1" hangingPunct="1">
              <a:lnSpc>
                <a:spcPct val="90000"/>
              </a:lnSpc>
            </a:pPr>
            <a:r>
              <a:rPr lang="en-US" smtClean="0"/>
              <a:t>Review of Formative Assessment</a:t>
            </a:r>
          </a:p>
          <a:p>
            <a:pPr marL="0" indent="0" eaLnBrk="1" hangingPunct="1">
              <a:lnSpc>
                <a:spcPct val="90000"/>
              </a:lnSpc>
            </a:pPr>
            <a:r>
              <a:rPr lang="en-US" smtClean="0"/>
              <a:t>What is MDC?</a:t>
            </a:r>
          </a:p>
          <a:p>
            <a:pPr marL="0" indent="0" eaLnBrk="1" hangingPunct="1">
              <a:lnSpc>
                <a:spcPct val="90000"/>
              </a:lnSpc>
            </a:pPr>
            <a:r>
              <a:rPr lang="en-US" smtClean="0"/>
              <a:t>Complete a Concept Development lesson as a large group</a:t>
            </a:r>
          </a:p>
          <a:p>
            <a:pPr marL="0" indent="0" eaLnBrk="1" hangingPunct="1">
              <a:lnSpc>
                <a:spcPct val="90000"/>
              </a:lnSpc>
            </a:pPr>
            <a:r>
              <a:rPr lang="en-US" smtClean="0"/>
              <a:t>Review MDC lesson resources</a:t>
            </a:r>
          </a:p>
          <a:p>
            <a:pPr marL="0" indent="0" eaLnBrk="1" hangingPunct="1">
              <a:lnSpc>
                <a:spcPct val="90000"/>
              </a:lnSpc>
            </a:pPr>
            <a:r>
              <a:rPr lang="en-US" b="1" smtClean="0"/>
              <a:t>Complete a Concept Development lesson in grade level groups, thinking as a student.</a:t>
            </a:r>
          </a:p>
          <a:p>
            <a:pPr marL="0" indent="0" algn="ctr" eaLnBrk="1" hangingPunct="1">
              <a:lnSpc>
                <a:spcPct val="90000"/>
              </a:lnSpc>
            </a:pPr>
            <a:endParaRPr lang="en-US" b="1" smtClean="0"/>
          </a:p>
          <a:p>
            <a:pPr marL="0" indent="0" eaLnBrk="1" hangingPunct="1">
              <a:lnSpc>
                <a:spcPct val="90000"/>
              </a:lnSpc>
            </a:pPr>
            <a:endParaRPr lang="en-US" sz="2400" smtClean="0"/>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a:defRPr/>
            </a:pPr>
            <a:r>
              <a:rPr lang="en-US" sz="1200">
                <a:solidFill>
                  <a:schemeClr val="tx1">
                    <a:tint val="75000"/>
                  </a:schemeClr>
                </a:solidFill>
              </a:rPr>
              <a:t>http://bit.ly/1eQbWQd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Grp="1" noChangeAspect="1" noChangeArrowheads="1"/>
          </p:cNvPicPr>
          <p:nvPr>
            <p:ph idx="1"/>
          </p:nvPr>
        </p:nvPicPr>
        <p:blipFill>
          <a:blip r:embed="rId2" cstate="print"/>
          <a:srcRect/>
          <a:stretch>
            <a:fillRect/>
          </a:stretch>
        </p:blipFill>
        <p:spPr>
          <a:xfrm>
            <a:off x="381000" y="381000"/>
            <a:ext cx="8258175" cy="6096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p:txBody>
          <a:bodyPr/>
          <a:lstStyle/>
          <a:p>
            <a:pPr algn="ctr" eaLnBrk="1" hangingPunct="1">
              <a:buFont typeface="Arial" charset="0"/>
              <a:buNone/>
            </a:pPr>
            <a:r>
              <a:rPr lang="en-US" sz="6000" smtClean="0">
                <a:hlinkClick r:id="rId2"/>
              </a:rPr>
              <a:t>Math Design Collaborative Implementation</a:t>
            </a:r>
            <a:endParaRPr lang="en-US" sz="60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Content Placeholder 3" descr="math practice.png"/>
          <p:cNvPicPr>
            <a:picLocks noGrp="1" noChangeAspect="1"/>
          </p:cNvPicPr>
          <p:nvPr>
            <p:ph idx="4294967295"/>
          </p:nvPr>
        </p:nvPicPr>
        <p:blipFill>
          <a:blip r:embed="rId2" cstate="print"/>
          <a:srcRect/>
          <a:stretch>
            <a:fillRect/>
          </a:stretch>
        </p:blipFill>
        <p:spPr>
          <a:xfrm>
            <a:off x="2286000" y="0"/>
            <a:ext cx="4343400" cy="698817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457200"/>
            <a:ext cx="8229600" cy="1143000"/>
          </a:xfrm>
        </p:spPr>
        <p:txBody>
          <a:bodyPr/>
          <a:lstStyle/>
          <a:p>
            <a:pPr eaLnBrk="1" hangingPunct="1"/>
            <a:r>
              <a:rPr lang="en-US" b="1" smtClean="0"/>
              <a:t>Looking at Grade-Specific Lessons</a:t>
            </a:r>
          </a:p>
        </p:txBody>
      </p:sp>
      <p:sp>
        <p:nvSpPr>
          <p:cNvPr id="80898" name="Content Placeholder 3"/>
          <p:cNvSpPr>
            <a:spLocks noGrp="1"/>
          </p:cNvSpPr>
          <p:nvPr>
            <p:ph idx="1"/>
          </p:nvPr>
        </p:nvSpPr>
        <p:spPr>
          <a:xfrm>
            <a:off x="457200" y="1600200"/>
            <a:ext cx="8534400" cy="4525963"/>
          </a:xfrm>
        </p:spPr>
        <p:txBody>
          <a:bodyPr/>
          <a:lstStyle/>
          <a:p>
            <a:pPr algn="ctr" eaLnBrk="1" hangingPunct="1">
              <a:buNone/>
            </a:pPr>
            <a:r>
              <a:rPr lang="en-US" dirty="0" smtClean="0"/>
              <a:t>Middle School:  </a:t>
            </a:r>
            <a:endParaRPr lang="en-US" dirty="0"/>
          </a:p>
          <a:p>
            <a:pPr algn="ctr" eaLnBrk="1" hangingPunct="1">
              <a:buNone/>
            </a:pPr>
            <a:r>
              <a:rPr lang="en-US" b="1" dirty="0" smtClean="0"/>
              <a:t>Using Positive and Negative Numbers in Context</a:t>
            </a:r>
            <a:endParaRPr lang="en-US" dirty="0" smtClean="0"/>
          </a:p>
          <a:p>
            <a:pPr algn="ctr" eaLnBrk="1" hangingPunct="1">
              <a:buFont typeface="Arial" charset="0"/>
              <a:buNone/>
            </a:pPr>
            <a:r>
              <a:rPr lang="en-US" dirty="0" smtClean="0"/>
              <a:t>Algebra </a:t>
            </a:r>
            <a:r>
              <a:rPr lang="en-US" dirty="0" smtClean="0"/>
              <a:t>I/Integrated I:  </a:t>
            </a:r>
          </a:p>
          <a:p>
            <a:pPr algn="ctr" eaLnBrk="1" hangingPunct="1">
              <a:buFont typeface="Arial" charset="0"/>
              <a:buNone/>
            </a:pPr>
            <a:r>
              <a:rPr lang="en-US" b="1" dirty="0" smtClean="0"/>
              <a:t>Building and Solving Complex Equations</a:t>
            </a:r>
            <a:endParaRPr lang="en-US" sz="700" b="1" dirty="0" smtClean="0"/>
          </a:p>
          <a:p>
            <a:pPr algn="ctr" eaLnBrk="1" hangingPunct="1">
              <a:buFont typeface="Arial" charset="0"/>
              <a:buNone/>
            </a:pPr>
            <a:endParaRPr lang="en-US" sz="700" dirty="0" smtClean="0"/>
          </a:p>
          <a:p>
            <a:pPr algn="ctr" eaLnBrk="1" hangingPunct="1">
              <a:buFont typeface="Arial" charset="0"/>
              <a:buNone/>
            </a:pPr>
            <a:r>
              <a:rPr lang="en-US" dirty="0" smtClean="0"/>
              <a:t>Geometry/Integrated II:  </a:t>
            </a:r>
          </a:p>
          <a:p>
            <a:pPr algn="ctr" eaLnBrk="1" hangingPunct="1">
              <a:buFont typeface="Arial" charset="0"/>
              <a:buNone/>
            </a:pPr>
            <a:r>
              <a:rPr lang="en-US" b="1" dirty="0" smtClean="0"/>
              <a:t>Proving the Pythagorean Theorem</a:t>
            </a:r>
          </a:p>
          <a:p>
            <a:pPr algn="ctr" eaLnBrk="1" hangingPunct="1">
              <a:buFont typeface="Arial" charset="0"/>
              <a:buNone/>
            </a:pPr>
            <a:endParaRPr lang="en-US" sz="700" dirty="0" smtClean="0"/>
          </a:p>
          <a:p>
            <a:pPr algn="ctr" eaLnBrk="1" hangingPunct="1">
              <a:buFont typeface="Arial" charset="0"/>
              <a:buNone/>
            </a:pPr>
            <a:r>
              <a:rPr lang="en-US" dirty="0" smtClean="0"/>
              <a:t>Algebra II/Integrated III: </a:t>
            </a:r>
          </a:p>
          <a:p>
            <a:pPr algn="ctr" eaLnBrk="1" hangingPunct="1">
              <a:buFont typeface="Arial" charset="0"/>
              <a:buNone/>
            </a:pPr>
            <a:r>
              <a:rPr lang="en-US" dirty="0" smtClean="0"/>
              <a:t> </a:t>
            </a:r>
            <a:r>
              <a:rPr lang="en-US" b="1" dirty="0" smtClean="0"/>
              <a:t>Representing Polynomials Graphically</a:t>
            </a:r>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b="1" smtClean="0"/>
              <a:t>Familiarize Yourself</a:t>
            </a:r>
            <a:br>
              <a:rPr lang="en-US" b="1" smtClean="0"/>
            </a:br>
            <a:r>
              <a:rPr lang="en-US" b="1" smtClean="0"/>
              <a:t>with the Lesson</a:t>
            </a:r>
          </a:p>
        </p:txBody>
      </p:sp>
      <p:sp>
        <p:nvSpPr>
          <p:cNvPr id="81922" name="Content Placeholder 2"/>
          <p:cNvSpPr>
            <a:spLocks noGrp="1"/>
          </p:cNvSpPr>
          <p:nvPr>
            <p:ph idx="1"/>
          </p:nvPr>
        </p:nvSpPr>
        <p:spPr/>
        <p:txBody>
          <a:bodyPr/>
          <a:lstStyle/>
          <a:p>
            <a:pPr marL="385763" indent="-385763" eaLnBrk="1" hangingPunct="1">
              <a:buFont typeface="Arial" charset="0"/>
              <a:buAutoNum type="arabicParenR"/>
            </a:pPr>
            <a:r>
              <a:rPr lang="en-US" smtClean="0"/>
              <a:t>Complete the pre-assessment.</a:t>
            </a:r>
          </a:p>
          <a:p>
            <a:pPr marL="385763" indent="-385763" eaLnBrk="1" hangingPunct="1">
              <a:buFont typeface="Arial" charset="0"/>
              <a:buAutoNum type="arabicParenR"/>
            </a:pPr>
            <a:r>
              <a:rPr lang="en-US" smtClean="0"/>
              <a:t>Identify any obstacles, misconceptions and gaps (OMG’s) of the pre-assessment.</a:t>
            </a:r>
          </a:p>
          <a:p>
            <a:pPr marL="385763" indent="-385763" eaLnBrk="1" hangingPunct="1">
              <a:buFont typeface="Arial" charset="0"/>
              <a:buAutoNum type="arabicParenR" startAt="3"/>
            </a:pPr>
            <a:r>
              <a:rPr lang="en-US" smtClean="0"/>
              <a:t>Read the lesson plan carefully, working the tasks and visualizing the sequence of activities for your students.  Again, anticipate the different approaches students may take and the difficulties they will encounter.  Also, identify the OMG’s of the lesson.</a:t>
            </a:r>
          </a:p>
        </p:txBody>
      </p:sp>
      <p:sp>
        <p:nvSpPr>
          <p:cNvPr id="81923" name="TextBox 3"/>
          <p:cNvSpPr txBox="1">
            <a:spLocks noChangeArrowheads="1"/>
          </p:cNvSpPr>
          <p:nvPr/>
        </p:nvSpPr>
        <p:spPr bwMode="auto">
          <a:xfrm>
            <a:off x="5334000" y="6324600"/>
            <a:ext cx="3417888" cy="366713"/>
          </a:xfrm>
          <a:prstGeom prst="rect">
            <a:avLst/>
          </a:prstGeom>
          <a:noFill/>
          <a:ln w="9525">
            <a:noFill/>
            <a:miter lim="800000"/>
            <a:headEnd/>
            <a:tailEnd/>
          </a:ln>
        </p:spPr>
        <p:txBody>
          <a:bodyPr>
            <a:spAutoFit/>
          </a:bodyPr>
          <a:lstStyle/>
          <a:p>
            <a:r>
              <a:rPr lang="en-US"/>
              <a:t>Resource:  Lesson Worksheet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52400" y="274638"/>
            <a:ext cx="8991600" cy="1143000"/>
          </a:xfrm>
        </p:spPr>
        <p:txBody>
          <a:bodyPr/>
          <a:lstStyle/>
          <a:p>
            <a:pPr eaLnBrk="1" hangingPunct="1"/>
            <a:r>
              <a:rPr lang="en-US" b="1" smtClean="0"/>
              <a:t>After Familiarizing Yourself</a:t>
            </a:r>
            <a:br>
              <a:rPr lang="en-US" b="1" smtClean="0"/>
            </a:br>
            <a:r>
              <a:rPr lang="en-US" b="1" smtClean="0"/>
              <a:t>with the Lesson</a:t>
            </a:r>
          </a:p>
        </p:txBody>
      </p:sp>
      <p:sp>
        <p:nvSpPr>
          <p:cNvPr id="82946" name="Content Placeholder 2"/>
          <p:cNvSpPr>
            <a:spLocks noGrp="1"/>
          </p:cNvSpPr>
          <p:nvPr>
            <p:ph idx="1"/>
          </p:nvPr>
        </p:nvSpPr>
        <p:spPr>
          <a:xfrm>
            <a:off x="152400" y="1524000"/>
            <a:ext cx="8229600" cy="4525963"/>
          </a:xfrm>
        </p:spPr>
        <p:txBody>
          <a:bodyPr/>
          <a:lstStyle/>
          <a:p>
            <a:pPr marL="385763" indent="-385763" eaLnBrk="1" hangingPunct="1">
              <a:lnSpc>
                <a:spcPct val="90000"/>
              </a:lnSpc>
              <a:buFont typeface="Arial" charset="0"/>
              <a:buNone/>
            </a:pPr>
            <a:r>
              <a:rPr lang="en-US" sz="3000" smtClean="0"/>
              <a:t>3)  </a:t>
            </a:r>
            <a:r>
              <a:rPr lang="en-US" smtClean="0"/>
              <a:t>What are the big mathematical ideas of the lesson?</a:t>
            </a:r>
          </a:p>
          <a:p>
            <a:pPr marL="385763" indent="-385763" eaLnBrk="1" hangingPunct="1">
              <a:lnSpc>
                <a:spcPct val="90000"/>
              </a:lnSpc>
              <a:buFont typeface="Arial" charset="0"/>
              <a:buNone/>
            </a:pPr>
            <a:r>
              <a:rPr lang="en-US" smtClean="0"/>
              <a:t>4)  What might be conceptually difficult?  What ideas will need emphasis through questions?</a:t>
            </a:r>
          </a:p>
          <a:p>
            <a:pPr marL="385763" indent="-385763" eaLnBrk="1" hangingPunct="1">
              <a:lnSpc>
                <a:spcPct val="90000"/>
              </a:lnSpc>
              <a:buFont typeface="Arial" charset="0"/>
              <a:buNone/>
            </a:pPr>
            <a:r>
              <a:rPr lang="en-US" smtClean="0"/>
              <a:t>5)  What type of questions can I ask my students to help them with the OMG’s of the pre-assessment and the lesson?  (You can look at the suggested questions in the lesson plan)</a:t>
            </a:r>
          </a:p>
          <a:p>
            <a:pPr marL="385763" indent="-385763" eaLnBrk="1" hangingPunct="1">
              <a:lnSpc>
                <a:spcPct val="90000"/>
              </a:lnSpc>
              <a:buFont typeface="Arial" charset="0"/>
              <a:buAutoNum type="arabicParenR" startAt="6"/>
            </a:pPr>
            <a:r>
              <a:rPr lang="en-US" smtClean="0"/>
              <a:t>What questions might students ask?  How will I respond and/or deal with these?</a:t>
            </a:r>
          </a:p>
          <a:p>
            <a:pPr marL="385763" indent="-385763" eaLnBrk="1" hangingPunct="1">
              <a:lnSpc>
                <a:spcPct val="90000"/>
              </a:lnSpc>
              <a:buFont typeface="Arial" charset="0"/>
              <a:buAutoNum type="arabicParenR" startAt="6"/>
            </a:pPr>
            <a:endParaRPr lang="en-US" smtClean="0"/>
          </a:p>
          <a:p>
            <a:pPr marL="385763" indent="-385763" algn="r" eaLnBrk="1" hangingPunct="1">
              <a:lnSpc>
                <a:spcPct val="90000"/>
              </a:lnSpc>
              <a:buFont typeface="Arial" charset="0"/>
              <a:buNone/>
            </a:pPr>
            <a:endParaRPr lang="en-US" sz="3000" smtClean="0"/>
          </a:p>
        </p:txBody>
      </p:sp>
      <p:sp>
        <p:nvSpPr>
          <p:cNvPr id="82947" name="TextBox 3"/>
          <p:cNvSpPr txBox="1">
            <a:spLocks noChangeArrowheads="1"/>
          </p:cNvSpPr>
          <p:nvPr/>
        </p:nvSpPr>
        <p:spPr bwMode="auto">
          <a:xfrm>
            <a:off x="5715000" y="6248400"/>
            <a:ext cx="3429000" cy="366713"/>
          </a:xfrm>
          <a:prstGeom prst="rect">
            <a:avLst/>
          </a:prstGeom>
          <a:noFill/>
          <a:ln w="9525">
            <a:noFill/>
            <a:miter lim="800000"/>
            <a:headEnd/>
            <a:tailEnd/>
          </a:ln>
        </p:spPr>
        <p:txBody>
          <a:bodyPr>
            <a:spAutoFit/>
          </a:bodyPr>
          <a:lstStyle/>
          <a:p>
            <a:r>
              <a:rPr lang="en-US"/>
              <a:t>Resource:  Lesson Worksheet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457200"/>
            <a:ext cx="8229600" cy="1143000"/>
          </a:xfrm>
        </p:spPr>
        <p:txBody>
          <a:bodyPr/>
          <a:lstStyle/>
          <a:p>
            <a:pPr eaLnBrk="1" hangingPunct="1"/>
            <a:r>
              <a:rPr lang="en-US" b="1" smtClean="0"/>
              <a:t>After Familiarizing Yourself</a:t>
            </a:r>
            <a:br>
              <a:rPr lang="en-US" b="1" smtClean="0"/>
            </a:br>
            <a:r>
              <a:rPr lang="en-US" b="1" smtClean="0"/>
              <a:t>with the Lesson</a:t>
            </a:r>
          </a:p>
        </p:txBody>
      </p:sp>
      <p:sp>
        <p:nvSpPr>
          <p:cNvPr id="83970" name="Content Placeholder 2"/>
          <p:cNvSpPr>
            <a:spLocks noGrp="1"/>
          </p:cNvSpPr>
          <p:nvPr>
            <p:ph idx="1"/>
          </p:nvPr>
        </p:nvSpPr>
        <p:spPr>
          <a:xfrm>
            <a:off x="381000" y="2133600"/>
            <a:ext cx="8229600" cy="4525963"/>
          </a:xfrm>
        </p:spPr>
        <p:txBody>
          <a:bodyPr/>
          <a:lstStyle/>
          <a:p>
            <a:pPr eaLnBrk="1" hangingPunct="1">
              <a:buFont typeface="Arial" charset="0"/>
              <a:buNone/>
            </a:pPr>
            <a:r>
              <a:rPr lang="en-US" smtClean="0"/>
              <a:t>7) What are the different strategies students may use?</a:t>
            </a:r>
          </a:p>
          <a:p>
            <a:pPr eaLnBrk="1" hangingPunct="1">
              <a:buFont typeface="Arial" charset="0"/>
              <a:buNone/>
            </a:pPr>
            <a:r>
              <a:rPr lang="en-US" smtClean="0"/>
              <a:t>8) What kinds of question might I ask students that are stuck, or are using an incorrect strategy, etc.?</a:t>
            </a:r>
          </a:p>
          <a:p>
            <a:pPr eaLnBrk="1" hangingPunct="1">
              <a:buFont typeface="Arial" charset="0"/>
              <a:buNone/>
            </a:pPr>
            <a:r>
              <a:rPr lang="en-US" smtClean="0"/>
              <a:t>9) How can student-to-student discussion of the mathematics be encouraged?</a:t>
            </a:r>
          </a:p>
        </p:txBody>
      </p:sp>
      <p:sp>
        <p:nvSpPr>
          <p:cNvPr id="83971" name="TextBox 3"/>
          <p:cNvSpPr txBox="1">
            <a:spLocks noChangeArrowheads="1"/>
          </p:cNvSpPr>
          <p:nvPr/>
        </p:nvSpPr>
        <p:spPr bwMode="auto">
          <a:xfrm>
            <a:off x="5562600" y="6324600"/>
            <a:ext cx="3314700" cy="366713"/>
          </a:xfrm>
          <a:prstGeom prst="rect">
            <a:avLst/>
          </a:prstGeom>
          <a:noFill/>
          <a:ln w="9525">
            <a:noFill/>
            <a:miter lim="800000"/>
            <a:headEnd/>
            <a:tailEnd/>
          </a:ln>
        </p:spPr>
        <p:txBody>
          <a:bodyPr>
            <a:spAutoFit/>
          </a:bodyPr>
          <a:lstStyle/>
          <a:p>
            <a:r>
              <a:rPr lang="en-US"/>
              <a:t>Resource:  Lesson Worksheet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a:xfrm>
            <a:off x="381000" y="1447800"/>
            <a:ext cx="2133600" cy="1143000"/>
          </a:xfrm>
        </p:spPr>
        <p:txBody>
          <a:bodyPr/>
          <a:lstStyle/>
          <a:p>
            <a:r>
              <a:rPr lang="en-US" sz="2400" smtClean="0"/>
              <a:t>SREB</a:t>
            </a:r>
            <a:br>
              <a:rPr lang="en-US" sz="2400" smtClean="0"/>
            </a:br>
            <a:r>
              <a:rPr lang="en-US" sz="2400" smtClean="0"/>
              <a:t> Publication 14v10 </a:t>
            </a:r>
            <a:br>
              <a:rPr lang="en-US" sz="2400" smtClean="0"/>
            </a:br>
            <a:r>
              <a:rPr lang="en-US" sz="2400" smtClean="0"/>
              <a:t>Sept, 2014</a:t>
            </a:r>
            <a:br>
              <a:rPr lang="en-US" sz="2400" smtClean="0"/>
            </a:br>
            <a:r>
              <a:rPr lang="en-US" sz="2400" smtClean="0"/>
              <a:t/>
            </a:r>
            <a:br>
              <a:rPr lang="en-US" sz="2400" smtClean="0"/>
            </a:br>
            <a:r>
              <a:rPr lang="en-US" sz="2400" smtClean="0"/>
              <a:t>Found at:  SREB.org</a:t>
            </a:r>
          </a:p>
        </p:txBody>
      </p:sp>
      <p:pic>
        <p:nvPicPr>
          <p:cNvPr id="89090" name="Picture 4"/>
          <p:cNvPicPr>
            <a:picLocks noGrp="1" noChangeAspect="1" noChangeArrowheads="1"/>
          </p:cNvPicPr>
          <p:nvPr>
            <p:ph type="body" idx="4294967295"/>
          </p:nvPr>
        </p:nvPicPr>
        <p:blipFill>
          <a:blip r:embed="rId2" cstate="print"/>
          <a:srcRect/>
          <a:stretch>
            <a:fillRect/>
          </a:stretch>
        </p:blipFill>
        <p:spPr>
          <a:xfrm>
            <a:off x="3048000" y="228600"/>
            <a:ext cx="5408613" cy="6324600"/>
          </a:xfrm>
        </p:spPr>
      </p:pic>
    </p:spTree>
    <p:extLst>
      <p:ext uri="{BB962C8B-B14F-4D97-AF65-F5344CB8AC3E}">
        <p14:creationId xmlns:p14="http://schemas.microsoft.com/office/powerpoint/2010/main" val="1490466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p:cNvSpPr>
          <p:nvPr>
            <p:ph type="ctrTitle" idx="4294967295"/>
          </p:nvPr>
        </p:nvSpPr>
        <p:spPr>
          <a:xfrm>
            <a:off x="685800" y="533400"/>
            <a:ext cx="7772400" cy="1470025"/>
          </a:xfrm>
        </p:spPr>
        <p:txBody>
          <a:bodyPr/>
          <a:lstStyle/>
          <a:p>
            <a:endParaRPr lang="en-US" smtClean="0"/>
          </a:p>
        </p:txBody>
      </p:sp>
      <p:pic>
        <p:nvPicPr>
          <p:cNvPr id="90114" name="Picture 1"/>
          <p:cNvPicPr>
            <a:picLocks noGrp="1" noChangeAspect="1" noChangeArrowheads="1"/>
          </p:cNvPicPr>
          <p:nvPr>
            <p:ph type="subTitle" idx="4294967295"/>
          </p:nvPr>
        </p:nvPicPr>
        <p:blipFill>
          <a:blip r:embed="rId2" cstate="print"/>
          <a:srcRect/>
          <a:stretch>
            <a:fillRect/>
          </a:stretch>
        </p:blipFill>
        <p:spPr>
          <a:xfrm>
            <a:off x="152400" y="838200"/>
            <a:ext cx="8839200" cy="5257800"/>
          </a:xfrm>
        </p:spPr>
      </p:pic>
    </p:spTree>
    <p:extLst>
      <p:ext uri="{BB962C8B-B14F-4D97-AF65-F5344CB8AC3E}">
        <p14:creationId xmlns:p14="http://schemas.microsoft.com/office/powerpoint/2010/main" val="108787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944562"/>
          </a:xfrm>
        </p:spPr>
        <p:txBody>
          <a:bodyPr/>
          <a:lstStyle/>
          <a:p>
            <a:r>
              <a:rPr lang="en-US"/>
              <a:t>Early Indications. . .</a:t>
            </a:r>
          </a:p>
        </p:txBody>
      </p:sp>
      <p:sp>
        <p:nvSpPr>
          <p:cNvPr id="3075" name="Rectangle 3"/>
          <p:cNvSpPr>
            <a:spLocks noGrp="1"/>
          </p:cNvSpPr>
          <p:nvPr>
            <p:ph type="body" sz="half" idx="4294967295"/>
          </p:nvPr>
        </p:nvSpPr>
        <p:spPr>
          <a:xfrm>
            <a:off x="152400" y="1600200"/>
            <a:ext cx="4495800" cy="4525963"/>
          </a:xfrm>
        </p:spPr>
        <p:txBody>
          <a:bodyPr/>
          <a:lstStyle/>
          <a:p>
            <a:pPr algn="ctr">
              <a:lnSpc>
                <a:spcPct val="80000"/>
              </a:lnSpc>
              <a:buFontTx/>
              <a:buNone/>
            </a:pPr>
            <a:endParaRPr lang="en-US" sz="3600"/>
          </a:p>
          <a:p>
            <a:pPr algn="ctr">
              <a:lnSpc>
                <a:spcPct val="80000"/>
              </a:lnSpc>
              <a:buFontTx/>
              <a:buNone/>
            </a:pPr>
            <a:r>
              <a:rPr lang="en-US" sz="3600"/>
              <a:t>Kentucky</a:t>
            </a:r>
          </a:p>
          <a:p>
            <a:pPr algn="ctr">
              <a:lnSpc>
                <a:spcPct val="80000"/>
              </a:lnSpc>
              <a:buFontTx/>
              <a:buNone/>
            </a:pPr>
            <a:endParaRPr lang="en-US" sz="2400"/>
          </a:p>
          <a:p>
            <a:pPr algn="ctr">
              <a:lnSpc>
                <a:spcPct val="80000"/>
              </a:lnSpc>
              <a:buFontTx/>
              <a:buNone/>
            </a:pPr>
            <a:r>
              <a:rPr lang="en-US" sz="3600"/>
              <a:t>State Dept of Education</a:t>
            </a:r>
          </a:p>
        </p:txBody>
      </p:sp>
      <p:pic>
        <p:nvPicPr>
          <p:cNvPr id="3076" name="Picture 4" descr="?format=750w"/>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219200"/>
            <a:ext cx="4141788" cy="5257800"/>
          </a:xfrm>
        </p:spPr>
      </p:pic>
    </p:spTree>
    <p:extLst>
      <p:ext uri="{BB962C8B-B14F-4D97-AF65-F5344CB8AC3E}">
        <p14:creationId xmlns:p14="http://schemas.microsoft.com/office/powerpoint/2010/main" val="157135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p:txBody>
          <a:bodyPr/>
          <a:lstStyle/>
          <a:p>
            <a:endParaRPr lang="en-US" smtClean="0"/>
          </a:p>
        </p:txBody>
      </p:sp>
      <p:pic>
        <p:nvPicPr>
          <p:cNvPr id="91138" name="Picture 2"/>
          <p:cNvPicPr>
            <a:picLocks noGrp="1" noChangeAspect="1" noChangeArrowheads="1"/>
          </p:cNvPicPr>
          <p:nvPr>
            <p:ph type="body" idx="4294967295"/>
          </p:nvPr>
        </p:nvPicPr>
        <p:blipFill>
          <a:blip r:embed="rId2" cstate="print"/>
          <a:srcRect/>
          <a:stretch>
            <a:fillRect/>
          </a:stretch>
        </p:blipFill>
        <p:spPr>
          <a:xfrm>
            <a:off x="381000" y="152400"/>
            <a:ext cx="8382000" cy="6324600"/>
          </a:xfrm>
        </p:spPr>
      </p:pic>
      <p:sp>
        <p:nvSpPr>
          <p:cNvPr id="91139" name="Text Box 5"/>
          <p:cNvSpPr txBox="1">
            <a:spLocks noChangeArrowheads="1"/>
          </p:cNvSpPr>
          <p:nvPr/>
        </p:nvSpPr>
        <p:spPr bwMode="auto">
          <a:xfrm>
            <a:off x="2438400" y="2971800"/>
            <a:ext cx="4343400" cy="366713"/>
          </a:xfrm>
          <a:prstGeom prst="rect">
            <a:avLst/>
          </a:prstGeom>
          <a:noFill/>
          <a:ln w="9525">
            <a:noFill/>
            <a:miter lim="800000"/>
            <a:headEnd/>
            <a:tailEnd/>
          </a:ln>
        </p:spPr>
        <p:txBody>
          <a:bodyPr>
            <a:spAutoFit/>
          </a:bodyPr>
          <a:lstStyle/>
          <a:p>
            <a:pPr>
              <a:spcBef>
                <a:spcPct val="50000"/>
              </a:spcBef>
            </a:pPr>
            <a:r>
              <a:rPr lang="en-US"/>
              <a:t> MDC Year 1      Year 2        Year 3</a:t>
            </a:r>
          </a:p>
        </p:txBody>
      </p:sp>
      <p:sp>
        <p:nvSpPr>
          <p:cNvPr id="91140" name="Text Box 5"/>
          <p:cNvSpPr txBox="1">
            <a:spLocks noChangeArrowheads="1"/>
          </p:cNvSpPr>
          <p:nvPr/>
        </p:nvSpPr>
        <p:spPr bwMode="auto">
          <a:xfrm>
            <a:off x="6858000" y="4876800"/>
            <a:ext cx="1981200" cy="366713"/>
          </a:xfrm>
          <a:prstGeom prst="rect">
            <a:avLst/>
          </a:prstGeom>
          <a:noFill/>
          <a:ln w="9525">
            <a:noFill/>
            <a:miter lim="800000"/>
            <a:headEnd/>
            <a:tailEnd/>
          </a:ln>
        </p:spPr>
        <p:txBody>
          <a:bodyPr>
            <a:spAutoFit/>
          </a:bodyPr>
          <a:lstStyle/>
          <a:p>
            <a:pPr>
              <a:spcBef>
                <a:spcPct val="50000"/>
              </a:spcBef>
            </a:pPr>
            <a:r>
              <a:rPr lang="en-US"/>
              <a:t>Mt. Pleasant, TN</a:t>
            </a:r>
          </a:p>
        </p:txBody>
      </p:sp>
    </p:spTree>
    <p:extLst>
      <p:ext uri="{BB962C8B-B14F-4D97-AF65-F5344CB8AC3E}">
        <p14:creationId xmlns:p14="http://schemas.microsoft.com/office/powerpoint/2010/main" val="3477631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p:txBody>
          <a:bodyPr/>
          <a:lstStyle/>
          <a:p>
            <a:endParaRPr lang="en-US" smtClean="0"/>
          </a:p>
        </p:txBody>
      </p:sp>
      <p:pic>
        <p:nvPicPr>
          <p:cNvPr id="92162" name="Picture 3"/>
          <p:cNvPicPr>
            <a:picLocks noGrp="1" noChangeAspect="1" noChangeArrowheads="1"/>
          </p:cNvPicPr>
          <p:nvPr>
            <p:ph type="body" idx="4294967295"/>
          </p:nvPr>
        </p:nvPicPr>
        <p:blipFill>
          <a:blip r:embed="rId2" cstate="print"/>
          <a:srcRect/>
          <a:stretch>
            <a:fillRect/>
          </a:stretch>
        </p:blipFill>
        <p:spPr>
          <a:xfrm>
            <a:off x="381000" y="228600"/>
            <a:ext cx="8382000" cy="6410325"/>
          </a:xfrm>
        </p:spPr>
      </p:pic>
      <p:sp>
        <p:nvSpPr>
          <p:cNvPr id="92163" name="Text Box 5"/>
          <p:cNvSpPr txBox="1">
            <a:spLocks noChangeArrowheads="1"/>
          </p:cNvSpPr>
          <p:nvPr/>
        </p:nvSpPr>
        <p:spPr bwMode="auto">
          <a:xfrm>
            <a:off x="2667000" y="3429000"/>
            <a:ext cx="4419600" cy="366713"/>
          </a:xfrm>
          <a:prstGeom prst="rect">
            <a:avLst/>
          </a:prstGeom>
          <a:noFill/>
          <a:ln w="9525">
            <a:noFill/>
            <a:miter lim="800000"/>
            <a:headEnd/>
            <a:tailEnd/>
          </a:ln>
        </p:spPr>
        <p:txBody>
          <a:bodyPr>
            <a:spAutoFit/>
          </a:bodyPr>
          <a:lstStyle/>
          <a:p>
            <a:pPr>
              <a:spcBef>
                <a:spcPct val="50000"/>
              </a:spcBef>
            </a:pPr>
            <a:r>
              <a:rPr lang="en-US"/>
              <a:t>MDC Year 1    Year 2        Year 3</a:t>
            </a:r>
          </a:p>
        </p:txBody>
      </p:sp>
      <p:sp>
        <p:nvSpPr>
          <p:cNvPr id="92164" name="Text Box 5"/>
          <p:cNvSpPr txBox="1">
            <a:spLocks noChangeArrowheads="1"/>
          </p:cNvSpPr>
          <p:nvPr/>
        </p:nvSpPr>
        <p:spPr bwMode="auto">
          <a:xfrm>
            <a:off x="6858000" y="5105400"/>
            <a:ext cx="1981200" cy="366713"/>
          </a:xfrm>
          <a:prstGeom prst="rect">
            <a:avLst/>
          </a:prstGeom>
          <a:noFill/>
          <a:ln w="9525">
            <a:noFill/>
            <a:miter lim="800000"/>
            <a:headEnd/>
            <a:tailEnd/>
          </a:ln>
        </p:spPr>
        <p:txBody>
          <a:bodyPr>
            <a:spAutoFit/>
          </a:bodyPr>
          <a:lstStyle/>
          <a:p>
            <a:pPr>
              <a:spcBef>
                <a:spcPct val="50000"/>
              </a:spcBef>
            </a:pPr>
            <a:r>
              <a:rPr lang="en-US"/>
              <a:t>Mt. Pleasant, TN</a:t>
            </a:r>
          </a:p>
        </p:txBody>
      </p:sp>
    </p:spTree>
    <p:extLst>
      <p:ext uri="{BB962C8B-B14F-4D97-AF65-F5344CB8AC3E}">
        <p14:creationId xmlns:p14="http://schemas.microsoft.com/office/powerpoint/2010/main" val="1539304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p:cNvPicPr>
            <a:picLocks noGrp="1" noChangeAspect="1" noChangeArrowheads="1"/>
          </p:cNvPicPr>
          <p:nvPr>
            <p:ph type="body" idx="4294967295"/>
          </p:nvPr>
        </p:nvPicPr>
        <p:blipFill>
          <a:blip r:embed="rId2" cstate="print"/>
          <a:srcRect/>
          <a:stretch>
            <a:fillRect/>
          </a:stretch>
        </p:blipFill>
        <p:spPr>
          <a:xfrm>
            <a:off x="0" y="152400"/>
            <a:ext cx="9144000" cy="2971800"/>
          </a:xfrm>
        </p:spPr>
      </p:pic>
      <p:pic>
        <p:nvPicPr>
          <p:cNvPr id="93186" name="Picture 5"/>
          <p:cNvPicPr>
            <a:picLocks noGrp="1" noChangeAspect="1" noChangeArrowheads="1"/>
          </p:cNvPicPr>
          <p:nvPr>
            <p:ph type="title" idx="4294967295"/>
          </p:nvPr>
        </p:nvPicPr>
        <p:blipFill>
          <a:blip r:embed="rId3" cstate="print"/>
          <a:srcRect/>
          <a:stretch>
            <a:fillRect/>
          </a:stretch>
        </p:blipFill>
        <p:spPr>
          <a:xfrm>
            <a:off x="0" y="2971800"/>
            <a:ext cx="9144000" cy="2895600"/>
          </a:xfrm>
        </p:spPr>
      </p:pic>
      <p:sp>
        <p:nvSpPr>
          <p:cNvPr id="93187" name="Text Box 6"/>
          <p:cNvSpPr txBox="1">
            <a:spLocks noChangeArrowheads="1"/>
          </p:cNvSpPr>
          <p:nvPr/>
        </p:nvSpPr>
        <p:spPr bwMode="auto">
          <a:xfrm>
            <a:off x="2286000" y="5791200"/>
            <a:ext cx="4419600" cy="779463"/>
          </a:xfrm>
          <a:prstGeom prst="rect">
            <a:avLst/>
          </a:prstGeom>
          <a:noFill/>
          <a:ln w="9525">
            <a:noFill/>
            <a:miter lim="800000"/>
            <a:headEnd/>
            <a:tailEnd/>
          </a:ln>
        </p:spPr>
        <p:txBody>
          <a:bodyPr>
            <a:spAutoFit/>
          </a:bodyPr>
          <a:lstStyle/>
          <a:p>
            <a:pPr algn="ctr">
              <a:spcBef>
                <a:spcPct val="50000"/>
              </a:spcBef>
            </a:pPr>
            <a:r>
              <a:rPr lang="en-US"/>
              <a:t>Cannon County HS, Woodbury, TN</a:t>
            </a:r>
          </a:p>
          <a:p>
            <a:pPr algn="ctr">
              <a:spcBef>
                <a:spcPct val="50000"/>
              </a:spcBef>
            </a:pPr>
            <a:r>
              <a:rPr lang="en-US"/>
              <a:t>Math Dept initiated MDC in Spring, 2012</a:t>
            </a:r>
          </a:p>
        </p:txBody>
      </p:sp>
    </p:spTree>
    <p:extLst>
      <p:ext uri="{BB962C8B-B14F-4D97-AF65-F5344CB8AC3E}">
        <p14:creationId xmlns:p14="http://schemas.microsoft.com/office/powerpoint/2010/main" val="4018072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b="1" smtClean="0"/>
              <a:t>Completing Pre-Assessment for a</a:t>
            </a:r>
            <a:br>
              <a:rPr lang="en-US" b="1" smtClean="0"/>
            </a:br>
            <a:r>
              <a:rPr lang="en-US" b="1" smtClean="0"/>
              <a:t>Problem Solving Lesson</a:t>
            </a:r>
          </a:p>
        </p:txBody>
      </p:sp>
      <p:sp>
        <p:nvSpPr>
          <p:cNvPr id="84994" name="Content Placeholder 3"/>
          <p:cNvSpPr>
            <a:spLocks noGrp="1"/>
          </p:cNvSpPr>
          <p:nvPr>
            <p:ph idx="1"/>
          </p:nvPr>
        </p:nvSpPr>
        <p:spPr/>
        <p:txBody>
          <a:bodyPr/>
          <a:lstStyle/>
          <a:p>
            <a:pPr algn="ctr" eaLnBrk="1" hangingPunct="1"/>
            <a:r>
              <a:rPr lang="en-US" smtClean="0"/>
              <a:t>Generalizing Patterns:  Table Tiles</a:t>
            </a:r>
          </a:p>
          <a:p>
            <a:pPr eaLnBrk="1" hangingPunct="1"/>
            <a:endParaRPr lang="en-US" smtClean="0"/>
          </a:p>
        </p:txBody>
      </p:sp>
      <p:pic>
        <p:nvPicPr>
          <p:cNvPr id="84996" name="Picture 4"/>
          <p:cNvPicPr>
            <a:picLocks noChangeAspect="1"/>
          </p:cNvPicPr>
          <p:nvPr/>
        </p:nvPicPr>
        <p:blipFill>
          <a:blip r:embed="rId2" cstate="print"/>
          <a:srcRect/>
          <a:stretch>
            <a:fillRect/>
          </a:stretch>
        </p:blipFill>
        <p:spPr bwMode="auto">
          <a:xfrm>
            <a:off x="2514600" y="2286000"/>
            <a:ext cx="4344988" cy="4424363"/>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2400"/>
            <a:ext cx="6472238" cy="1419225"/>
          </a:xfrm>
          <a:prstGeom prst="rect">
            <a:avLst/>
          </a:prstGeom>
          <a:noFill/>
        </p:spPr>
        <p:txBody>
          <a:bodyPr>
            <a:spAutoFit/>
          </a:bodyPr>
          <a:lstStyle/>
          <a:p>
            <a:pPr>
              <a:defRPr/>
            </a:pPr>
            <a:r>
              <a:rPr lang="en-US" sz="3300" b="1" dirty="0">
                <a:solidFill>
                  <a:srgbClr val="0D2D5C"/>
                </a:solidFill>
                <a:latin typeface="+mj-lt"/>
              </a:rPr>
              <a:t>Pre-lesson assessment task</a:t>
            </a:r>
            <a:endParaRPr lang="en-US" sz="2100" b="1" dirty="0">
              <a:solidFill>
                <a:srgbClr val="0D2D5C"/>
              </a:solidFill>
              <a:latin typeface="+mj-lt"/>
            </a:endParaRPr>
          </a:p>
          <a:p>
            <a:pPr>
              <a:defRPr/>
            </a:pPr>
            <a:r>
              <a:rPr lang="en-US" sz="2100" b="1" dirty="0">
                <a:solidFill>
                  <a:srgbClr val="0D2D5C"/>
                </a:solidFill>
                <a:latin typeface="+mj-lt"/>
              </a:rPr>
              <a:t>Student instructions</a:t>
            </a:r>
          </a:p>
          <a:p>
            <a:pPr>
              <a:defRPr/>
            </a:pPr>
            <a:endParaRPr lang="en-US" sz="3300" b="1" dirty="0">
              <a:solidFill>
                <a:srgbClr val="0D2D5C"/>
              </a:solidFill>
              <a:latin typeface="+mj-lt"/>
            </a:endParaRPr>
          </a:p>
        </p:txBody>
      </p:sp>
      <p:sp>
        <p:nvSpPr>
          <p:cNvPr id="6" name="Rectangle 5"/>
          <p:cNvSpPr>
            <a:spLocks noChangeArrowheads="1"/>
          </p:cNvSpPr>
          <p:nvPr/>
        </p:nvSpPr>
        <p:spPr bwMode="auto">
          <a:xfrm>
            <a:off x="304800" y="1295400"/>
            <a:ext cx="8686800" cy="5937250"/>
          </a:xfrm>
          <a:prstGeom prst="rect">
            <a:avLst/>
          </a:prstGeom>
          <a:noFill/>
          <a:ln w="9525">
            <a:noFill/>
            <a:miter lim="800000"/>
            <a:headEnd/>
            <a:tailEnd/>
          </a:ln>
        </p:spPr>
        <p:txBody>
          <a:bodyPr>
            <a:spAutoFit/>
          </a:bodyPr>
          <a:lstStyle/>
          <a:p>
            <a:pPr marL="214313" indent="-214313">
              <a:buFont typeface="Arial" charset="0"/>
              <a:buChar char="•"/>
            </a:pPr>
            <a:r>
              <a:rPr lang="en-US" sz="2400" dirty="0">
                <a:solidFill>
                  <a:srgbClr val="191919"/>
                </a:solidFill>
                <a:latin typeface="Calibri" pitchFamily="34" charset="0"/>
              </a:rPr>
              <a:t>Work on this task completely on your own (without help from me or from your fellow students). </a:t>
            </a:r>
          </a:p>
          <a:p>
            <a:pPr marL="214313" indent="-214313"/>
            <a:endParaRPr lang="en-US" dirty="0">
              <a:solidFill>
                <a:srgbClr val="191919"/>
              </a:solidFill>
              <a:latin typeface="Calibri" pitchFamily="34" charset="0"/>
            </a:endParaRPr>
          </a:p>
          <a:p>
            <a:pPr marL="214313" indent="-214313">
              <a:buFont typeface="Arial" charset="0"/>
              <a:buChar char="•"/>
            </a:pPr>
            <a:r>
              <a:rPr lang="en-US" sz="2400" dirty="0">
                <a:solidFill>
                  <a:srgbClr val="191919"/>
                </a:solidFill>
                <a:latin typeface="Calibri" pitchFamily="34" charset="0"/>
              </a:rPr>
              <a:t>I want to see how far you can go when presented with this problem.  Expect to have to think about it.  Read the task, look for a starting point, and then go back and re-read the task.  Try to answer questions as carefully as you can.</a:t>
            </a:r>
          </a:p>
          <a:p>
            <a:pPr marL="214313" indent="-214313">
              <a:buFont typeface="Arial" charset="0"/>
              <a:buChar char="•"/>
            </a:pPr>
            <a:endParaRPr lang="en-US" dirty="0">
              <a:solidFill>
                <a:srgbClr val="191919"/>
              </a:solidFill>
              <a:latin typeface="Calibri" pitchFamily="34" charset="0"/>
            </a:endParaRPr>
          </a:p>
          <a:p>
            <a:pPr marL="214313" indent="-214313">
              <a:buFont typeface="Arial" charset="0"/>
              <a:buChar char="•"/>
            </a:pPr>
            <a:r>
              <a:rPr lang="en-US" sz="2400" dirty="0">
                <a:solidFill>
                  <a:srgbClr val="191919"/>
                </a:solidFill>
                <a:latin typeface="Calibri" pitchFamily="34" charset="0"/>
              </a:rPr>
              <a:t>This will not be graded.  It is designed to show me what issues might be impeding your learning and keeping you from higher test scores. </a:t>
            </a:r>
          </a:p>
          <a:p>
            <a:pPr marL="214313" indent="-214313">
              <a:buFont typeface="Arial" charset="0"/>
              <a:buChar char="•"/>
            </a:pPr>
            <a:endParaRPr lang="en-US" dirty="0">
              <a:solidFill>
                <a:srgbClr val="191919"/>
              </a:solidFill>
              <a:latin typeface="Calibri" pitchFamily="34" charset="0"/>
            </a:endParaRPr>
          </a:p>
          <a:p>
            <a:pPr marL="214313" indent="-214313">
              <a:buFont typeface="Arial" charset="0"/>
              <a:buChar char="•"/>
            </a:pPr>
            <a:r>
              <a:rPr lang="en-US" sz="2400" dirty="0">
                <a:solidFill>
                  <a:srgbClr val="191919"/>
                </a:solidFill>
                <a:latin typeface="Calibri" pitchFamily="34" charset="0"/>
              </a:rPr>
              <a:t>Tomorrow we are going to do a lesson which will help you complete this task. </a:t>
            </a:r>
          </a:p>
          <a:p>
            <a:pPr marL="214313" indent="-214313">
              <a:buFont typeface="Arial" charset="0"/>
              <a:buNone/>
            </a:pPr>
            <a:endParaRPr lang="en-US" dirty="0">
              <a:solidFill>
                <a:srgbClr val="191919"/>
              </a:solidFill>
              <a:latin typeface="Calibri" pitchFamily="34" charset="0"/>
            </a:endParaRPr>
          </a:p>
          <a:p>
            <a:pPr marL="214313" indent="-214313">
              <a:buFont typeface="Arial" charset="0"/>
              <a:buChar char="•"/>
            </a:pPr>
            <a:r>
              <a:rPr lang="en-US" sz="2400" dirty="0">
                <a:solidFill>
                  <a:srgbClr val="191919"/>
                </a:solidFill>
                <a:latin typeface="Calibri" pitchFamily="34" charset="0"/>
              </a:rPr>
              <a:t>Time:  15 minutes</a:t>
            </a:r>
          </a:p>
          <a:p>
            <a:pPr marL="214313" indent="-214313"/>
            <a:endParaRPr lang="en-US" sz="2400" dirty="0">
              <a:solidFill>
                <a:srgbClr val="19191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p:cTn id="3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b="1" smtClean="0"/>
              <a:t>Parking Lot</a:t>
            </a:r>
          </a:p>
        </p:txBody>
      </p:sp>
      <p:sp>
        <p:nvSpPr>
          <p:cNvPr id="75778" name="Content Placeholder 2"/>
          <p:cNvSpPr>
            <a:spLocks noGrp="1"/>
          </p:cNvSpPr>
          <p:nvPr>
            <p:ph idx="1"/>
          </p:nvPr>
        </p:nvSpPr>
        <p:spPr/>
        <p:txBody>
          <a:bodyPr/>
          <a:lstStyle/>
          <a:p>
            <a:pPr eaLnBrk="1" hangingPunct="1">
              <a:buFont typeface="Arial" charset="0"/>
              <a:buNone/>
            </a:pPr>
            <a:r>
              <a:rPr lang="en-US" dirty="0" smtClean="0"/>
              <a:t>	On a three post-it notes record answers to the following three questions:</a:t>
            </a:r>
          </a:p>
          <a:p>
            <a:pPr marL="514350" indent="-514350" eaLnBrk="1" hangingPunct="1">
              <a:buFont typeface="Arial" charset="0"/>
              <a:buAutoNum type="arabicParenR"/>
            </a:pPr>
            <a:r>
              <a:rPr lang="en-US" dirty="0" smtClean="0"/>
              <a:t>What is the biggest thing you took away from today?</a:t>
            </a:r>
          </a:p>
          <a:p>
            <a:pPr marL="514350" indent="-514350" eaLnBrk="1" hangingPunct="1">
              <a:buFont typeface="Arial" charset="0"/>
              <a:buAutoNum type="arabicParenR"/>
            </a:pPr>
            <a:r>
              <a:rPr lang="en-US" dirty="0" smtClean="0"/>
              <a:t>Any questions that still linger </a:t>
            </a:r>
          </a:p>
          <a:p>
            <a:pPr marL="0" indent="0" eaLnBrk="1" hangingPunct="1">
              <a:buNone/>
            </a:pPr>
            <a:r>
              <a:rPr lang="en-US" dirty="0"/>
              <a:t> </a:t>
            </a:r>
            <a:r>
              <a:rPr lang="en-US" dirty="0" smtClean="0"/>
              <a:t>     about MDC?</a:t>
            </a:r>
          </a:p>
          <a:p>
            <a:pPr marL="514350" indent="-514350" eaLnBrk="1" hangingPunct="1">
              <a:buAutoNum type="arabicParenR" startAt="3"/>
            </a:pPr>
            <a:r>
              <a:rPr lang="en-US" dirty="0" smtClean="0"/>
              <a:t>How do you see yourself </a:t>
            </a:r>
          </a:p>
          <a:p>
            <a:pPr marL="0" indent="0" eaLnBrk="1" hangingPunct="1">
              <a:buNone/>
            </a:pPr>
            <a:r>
              <a:rPr lang="en-US" dirty="0" smtClean="0"/>
              <a:t>      implementing MDC?</a:t>
            </a:r>
          </a:p>
          <a:p>
            <a:pPr eaLnBrk="1" hangingPunct="1">
              <a:buFont typeface="Arial" charset="0"/>
              <a:buNone/>
            </a:pPr>
            <a:endParaRPr lang="en-US" dirty="0" smtClean="0"/>
          </a:p>
          <a:p>
            <a:pPr eaLnBrk="1" hangingPunct="1">
              <a:buFont typeface="Arial" charset="0"/>
              <a:buNone/>
            </a:pPr>
            <a:endParaRPr lang="en-US" dirty="0" smtClean="0"/>
          </a:p>
        </p:txBody>
      </p:sp>
      <p:pic>
        <p:nvPicPr>
          <p:cNvPr id="75779" name="Picture 2" descr="C:\Users\Graham\AppData\Local\Microsoft\Windows\Temporary Internet Files\Content.IE5\E2BODOLP\MC900441312[1].png"/>
          <p:cNvPicPr>
            <a:picLocks noChangeAspect="1" noChangeArrowheads="1"/>
          </p:cNvPicPr>
          <p:nvPr/>
        </p:nvPicPr>
        <p:blipFill>
          <a:blip r:embed="rId2" cstate="print"/>
          <a:srcRect/>
          <a:stretch>
            <a:fillRect/>
          </a:stretch>
        </p:blipFill>
        <p:spPr bwMode="auto">
          <a:xfrm>
            <a:off x="5934075" y="3248025"/>
            <a:ext cx="2743200" cy="2743200"/>
          </a:xfrm>
          <a:prstGeom prst="rect">
            <a:avLst/>
          </a:prstGeom>
          <a:noFill/>
          <a:ln w="9525">
            <a:noFill/>
            <a:miter lim="800000"/>
            <a:headEnd/>
            <a:tailEnd/>
          </a:ln>
        </p:spPr>
      </p:pic>
    </p:spTree>
    <p:extLst>
      <p:ext uri="{BB962C8B-B14F-4D97-AF65-F5344CB8AC3E}">
        <p14:creationId xmlns:p14="http://schemas.microsoft.com/office/powerpoint/2010/main" val="8525014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ctrTitle"/>
          </p:nvPr>
        </p:nvSpPr>
        <p:spPr>
          <a:xfrm>
            <a:off x="1905000" y="0"/>
            <a:ext cx="5181600" cy="1470025"/>
          </a:xfrm>
        </p:spPr>
        <p:txBody>
          <a:bodyPr/>
          <a:lstStyle/>
          <a:p>
            <a:pPr eaLnBrk="1" hangingPunct="1"/>
            <a:r>
              <a:rPr lang="en-US" b="1" smtClean="0"/>
              <a:t>Web Addresses</a:t>
            </a:r>
          </a:p>
        </p:txBody>
      </p:sp>
      <p:sp>
        <p:nvSpPr>
          <p:cNvPr id="88066" name="Rectangle 3"/>
          <p:cNvSpPr>
            <a:spLocks noGrp="1"/>
          </p:cNvSpPr>
          <p:nvPr>
            <p:ph type="subTitle" idx="1"/>
          </p:nvPr>
        </p:nvSpPr>
        <p:spPr>
          <a:xfrm>
            <a:off x="0" y="1524000"/>
            <a:ext cx="9144000" cy="5867400"/>
          </a:xfrm>
        </p:spPr>
        <p:txBody>
          <a:bodyPr/>
          <a:lstStyle/>
          <a:p>
            <a:pPr eaLnBrk="1" hangingPunct="1">
              <a:lnSpc>
                <a:spcPct val="80000"/>
              </a:lnSpc>
            </a:pPr>
            <a:r>
              <a:rPr lang="en-US" sz="2200" smtClean="0">
                <a:solidFill>
                  <a:srgbClr val="898989"/>
                </a:solidFill>
              </a:rPr>
              <a:t>Classroom Challenges at </a:t>
            </a:r>
            <a:r>
              <a:rPr lang="en-US" sz="2200" smtClean="0">
                <a:solidFill>
                  <a:srgbClr val="898989"/>
                </a:solidFill>
                <a:hlinkClick r:id="rId2"/>
              </a:rPr>
              <a:t>http://www.map.mathshell.org</a:t>
            </a:r>
            <a:endParaRPr lang="en-US" sz="2200" smtClean="0">
              <a:solidFill>
                <a:srgbClr val="898989"/>
              </a:solidFill>
            </a:endParaRPr>
          </a:p>
          <a:p>
            <a:pPr eaLnBrk="1" hangingPunct="1">
              <a:lnSpc>
                <a:spcPct val="80000"/>
              </a:lnSpc>
            </a:pPr>
            <a:endParaRPr lang="en-US" sz="2200" smtClean="0">
              <a:solidFill>
                <a:srgbClr val="898989"/>
              </a:solidFill>
            </a:endParaRPr>
          </a:p>
          <a:p>
            <a:pPr eaLnBrk="1" hangingPunct="1">
              <a:lnSpc>
                <a:spcPct val="80000"/>
              </a:lnSpc>
            </a:pPr>
            <a:r>
              <a:rPr lang="en-US" sz="2200" i="1" smtClean="0">
                <a:solidFill>
                  <a:srgbClr val="898989"/>
                </a:solidFill>
              </a:rPr>
              <a:t>Changing Educational Paradigms</a:t>
            </a:r>
            <a:r>
              <a:rPr lang="en-US" sz="2200" smtClean="0">
                <a:solidFill>
                  <a:srgbClr val="898989"/>
                </a:solidFill>
              </a:rPr>
              <a:t> at</a:t>
            </a:r>
          </a:p>
          <a:p>
            <a:pPr eaLnBrk="1" hangingPunct="1">
              <a:lnSpc>
                <a:spcPct val="80000"/>
              </a:lnSpc>
            </a:pPr>
            <a:r>
              <a:rPr lang="en-US" sz="2200" smtClean="0">
                <a:solidFill>
                  <a:srgbClr val="898989"/>
                </a:solidFill>
                <a:hlinkClick r:id="rId3"/>
              </a:rPr>
              <a:t>https://www.youtube.com/watch?v=zDZFcDGpL4U&amp;list=RDPtZ1pmY0VzI&amp;index=4</a:t>
            </a:r>
            <a:endParaRPr lang="en-US" sz="2200" smtClean="0">
              <a:solidFill>
                <a:srgbClr val="898989"/>
              </a:solidFill>
            </a:endParaRPr>
          </a:p>
          <a:p>
            <a:pPr eaLnBrk="1" hangingPunct="1">
              <a:lnSpc>
                <a:spcPct val="80000"/>
              </a:lnSpc>
            </a:pPr>
            <a:endParaRPr lang="en-US" sz="2200" smtClean="0">
              <a:solidFill>
                <a:srgbClr val="898989"/>
              </a:solidFill>
            </a:endParaRPr>
          </a:p>
          <a:p>
            <a:pPr eaLnBrk="1" hangingPunct="1">
              <a:lnSpc>
                <a:spcPct val="80000"/>
              </a:lnSpc>
            </a:pPr>
            <a:r>
              <a:rPr lang="en-US" sz="2200" i="1" smtClean="0">
                <a:solidFill>
                  <a:srgbClr val="898989"/>
                </a:solidFill>
              </a:rPr>
              <a:t>Traffic Lights</a:t>
            </a:r>
            <a:r>
              <a:rPr lang="en-US" sz="2200" smtClean="0">
                <a:solidFill>
                  <a:srgbClr val="898989"/>
                </a:solidFill>
              </a:rPr>
              <a:t> at</a:t>
            </a:r>
          </a:p>
          <a:p>
            <a:pPr eaLnBrk="1" hangingPunct="1">
              <a:lnSpc>
                <a:spcPct val="80000"/>
              </a:lnSpc>
            </a:pPr>
            <a:r>
              <a:rPr lang="en-US" sz="2200" smtClean="0">
                <a:solidFill>
                  <a:srgbClr val="898989"/>
                </a:solidFill>
                <a:hlinkClick r:id="rId4"/>
              </a:rPr>
              <a:t>https://www.youtube.com/watch?v=J25d9aC1GZA&amp;list=RDPtZ1pmY0VzI&amp;index=3</a:t>
            </a:r>
            <a:endParaRPr lang="en-US" sz="2200" smtClean="0">
              <a:solidFill>
                <a:srgbClr val="898989"/>
              </a:solidFill>
            </a:endParaRPr>
          </a:p>
          <a:p>
            <a:pPr eaLnBrk="1" hangingPunct="1">
              <a:lnSpc>
                <a:spcPct val="80000"/>
              </a:lnSpc>
            </a:pPr>
            <a:endParaRPr lang="en-US" sz="2200" smtClean="0">
              <a:solidFill>
                <a:srgbClr val="898989"/>
              </a:solidFill>
            </a:endParaRPr>
          </a:p>
          <a:p>
            <a:pPr eaLnBrk="1" hangingPunct="1">
              <a:lnSpc>
                <a:spcPct val="80000"/>
              </a:lnSpc>
            </a:pPr>
            <a:r>
              <a:rPr lang="en-US" sz="2200" i="1" smtClean="0">
                <a:solidFill>
                  <a:srgbClr val="898989"/>
                </a:solidFill>
              </a:rPr>
              <a:t>Lollipop Sticks</a:t>
            </a:r>
            <a:r>
              <a:rPr lang="en-US" sz="2200" smtClean="0">
                <a:solidFill>
                  <a:srgbClr val="898989"/>
                </a:solidFill>
              </a:rPr>
              <a:t> at</a:t>
            </a:r>
          </a:p>
          <a:p>
            <a:pPr eaLnBrk="1" hangingPunct="1">
              <a:lnSpc>
                <a:spcPct val="80000"/>
              </a:lnSpc>
            </a:pPr>
            <a:r>
              <a:rPr lang="en-US" sz="2200" smtClean="0">
                <a:solidFill>
                  <a:srgbClr val="898989"/>
                </a:solidFill>
                <a:hlinkClick r:id="rId5"/>
              </a:rPr>
              <a:t>https://www.youtube.com/watch?v=PtZ1pmY0VzI</a:t>
            </a:r>
            <a:endParaRPr lang="en-US" sz="2200" smtClean="0">
              <a:solidFill>
                <a:srgbClr val="898989"/>
              </a:solidFill>
            </a:endParaRPr>
          </a:p>
          <a:p>
            <a:pPr eaLnBrk="1" hangingPunct="1">
              <a:lnSpc>
                <a:spcPct val="80000"/>
              </a:lnSpc>
            </a:pPr>
            <a:endParaRPr lang="en-US" sz="2200" smtClean="0">
              <a:solidFill>
                <a:srgbClr val="898989"/>
              </a:solidFill>
            </a:endParaRPr>
          </a:p>
          <a:p>
            <a:pPr eaLnBrk="1" hangingPunct="1">
              <a:lnSpc>
                <a:spcPct val="80000"/>
              </a:lnSpc>
            </a:pPr>
            <a:r>
              <a:rPr lang="en-US" sz="2200" i="1" smtClean="0">
                <a:solidFill>
                  <a:srgbClr val="898989"/>
                </a:solidFill>
              </a:rPr>
              <a:t>Making Math Matter</a:t>
            </a:r>
            <a:r>
              <a:rPr lang="en-US" sz="2200" smtClean="0">
                <a:solidFill>
                  <a:srgbClr val="898989"/>
                </a:solidFill>
              </a:rPr>
              <a:t> at </a:t>
            </a:r>
          </a:p>
          <a:p>
            <a:pPr eaLnBrk="1" hangingPunct="1">
              <a:lnSpc>
                <a:spcPct val="80000"/>
              </a:lnSpc>
            </a:pPr>
            <a:r>
              <a:rPr lang="en-US" sz="2200" smtClean="0">
                <a:solidFill>
                  <a:srgbClr val="898989"/>
                </a:solidFill>
                <a:hlinkClick r:id="rId6"/>
              </a:rPr>
              <a:t>http://collegeready.gatesfoundation.org/</a:t>
            </a:r>
          </a:p>
          <a:p>
            <a:pPr eaLnBrk="1" hangingPunct="1">
              <a:lnSpc>
                <a:spcPct val="80000"/>
              </a:lnSpc>
            </a:pPr>
            <a:r>
              <a:rPr lang="en-US" sz="2200" smtClean="0">
                <a:solidFill>
                  <a:srgbClr val="898989"/>
                </a:solidFill>
                <a:hlinkClick r:id="rId6"/>
              </a:rPr>
              <a:t>Learning/MathDesignCollaborative</a:t>
            </a:r>
            <a:endParaRPr lang="en-US" sz="2200" smtClean="0">
              <a:solidFill>
                <a:srgbClr val="898989"/>
              </a:solidFill>
            </a:endParaRPr>
          </a:p>
          <a:p>
            <a:pPr eaLnBrk="1" hangingPunct="1">
              <a:lnSpc>
                <a:spcPct val="80000"/>
              </a:lnSpc>
            </a:pPr>
            <a:endParaRPr lang="en-US" sz="2200" smtClean="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457200" y="274638"/>
            <a:ext cx="8229600" cy="944562"/>
          </a:xfrm>
        </p:spPr>
        <p:txBody>
          <a:bodyPr/>
          <a:lstStyle/>
          <a:p>
            <a:r>
              <a:rPr lang="en-US"/>
              <a:t>Early Indications. . .</a:t>
            </a:r>
          </a:p>
        </p:txBody>
      </p:sp>
      <p:sp>
        <p:nvSpPr>
          <p:cNvPr id="4099" name="Rectangle 3"/>
          <p:cNvSpPr>
            <a:spLocks noGrp="1"/>
          </p:cNvSpPr>
          <p:nvPr>
            <p:ph type="body" sz="half" idx="4294967295"/>
          </p:nvPr>
        </p:nvSpPr>
        <p:spPr>
          <a:xfrm>
            <a:off x="533400" y="1600200"/>
            <a:ext cx="4267200" cy="4525963"/>
          </a:xfrm>
        </p:spPr>
        <p:txBody>
          <a:bodyPr/>
          <a:lstStyle/>
          <a:p>
            <a:pPr>
              <a:lnSpc>
                <a:spcPct val="80000"/>
              </a:lnSpc>
              <a:buFontTx/>
              <a:buNone/>
            </a:pPr>
            <a:r>
              <a:rPr lang="en-US" sz="2600"/>
              <a:t>“ . . . the studies found statistically significant learning effects for both tools, the approximate equivalent of </a:t>
            </a:r>
            <a:r>
              <a:rPr lang="en-US" sz="2600" b="1"/>
              <a:t>2.2 months of schooling for LDC and 4.6 months for MDC</a:t>
            </a:r>
            <a:r>
              <a:rPr lang="en-US" sz="2600"/>
              <a:t>.  Given their contexts of early implementation and limited dosage, these small effects are noteworthy.”</a:t>
            </a:r>
          </a:p>
          <a:p>
            <a:pPr>
              <a:lnSpc>
                <a:spcPct val="80000"/>
              </a:lnSpc>
            </a:pPr>
            <a:endParaRPr lang="en-US" sz="2600"/>
          </a:p>
          <a:p>
            <a:pPr>
              <a:lnSpc>
                <a:spcPct val="80000"/>
              </a:lnSpc>
              <a:buFontTx/>
              <a:buNone/>
            </a:pPr>
            <a:r>
              <a:rPr lang="en-US" sz="2100"/>
              <a:t>--</a:t>
            </a:r>
            <a:r>
              <a:rPr lang="en-US" sz="2100" i="1"/>
              <a:t>Implementation &amp; Effect of LDC and MDC in Kentucky Districts</a:t>
            </a:r>
          </a:p>
        </p:txBody>
      </p:sp>
      <p:pic>
        <p:nvPicPr>
          <p:cNvPr id="4100" name="Picture 4" descr="?format=750w"/>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4905375" y="1600200"/>
            <a:ext cx="3841750" cy="4876800"/>
          </a:xfrm>
        </p:spPr>
      </p:pic>
    </p:spTree>
    <p:extLst>
      <p:ext uri="{BB962C8B-B14F-4D97-AF65-F5344CB8AC3E}">
        <p14:creationId xmlns:p14="http://schemas.microsoft.com/office/powerpoint/2010/main" val="413744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381000" y="533400"/>
            <a:ext cx="8229600" cy="1143000"/>
          </a:xfrm>
        </p:spPr>
        <p:txBody>
          <a:bodyPr/>
          <a:lstStyle/>
          <a:p>
            <a:pPr eaLnBrk="1" hangingPunct="1"/>
            <a:r>
              <a:rPr lang="en-US" b="1" smtClean="0"/>
              <a:t>MDC Training</a:t>
            </a:r>
          </a:p>
        </p:txBody>
      </p:sp>
      <p:sp>
        <p:nvSpPr>
          <p:cNvPr id="22530" name="Content Placeholder 4"/>
          <p:cNvSpPr>
            <a:spLocks noGrp="1"/>
          </p:cNvSpPr>
          <p:nvPr>
            <p:ph sz="half" idx="1"/>
          </p:nvPr>
        </p:nvSpPr>
        <p:spPr>
          <a:xfrm>
            <a:off x="381000" y="2057400"/>
            <a:ext cx="3886200" cy="3263900"/>
          </a:xfrm>
        </p:spPr>
        <p:txBody>
          <a:bodyPr/>
          <a:lstStyle/>
          <a:p>
            <a:pPr marL="0" indent="0" algn="ctr" eaLnBrk="1" hangingPunct="1">
              <a:lnSpc>
                <a:spcPct val="80000"/>
              </a:lnSpc>
              <a:buFont typeface="Arial" charset="0"/>
              <a:buNone/>
            </a:pPr>
            <a:r>
              <a:rPr lang="en-US" sz="2000" b="1" smtClean="0"/>
              <a:t>Day 1</a:t>
            </a:r>
          </a:p>
          <a:p>
            <a:pPr marL="0" indent="0" algn="ctr" eaLnBrk="1" hangingPunct="1">
              <a:lnSpc>
                <a:spcPct val="80000"/>
              </a:lnSpc>
              <a:buFont typeface="Arial" charset="0"/>
              <a:buNone/>
            </a:pPr>
            <a:endParaRPr lang="en-US" sz="2000" b="1" smtClean="0"/>
          </a:p>
          <a:p>
            <a:pPr marL="0" indent="0" eaLnBrk="1" hangingPunct="1">
              <a:lnSpc>
                <a:spcPct val="80000"/>
              </a:lnSpc>
            </a:pPr>
            <a:r>
              <a:rPr lang="en-US" sz="2000" b="1" smtClean="0"/>
              <a:t>Review of Formative Assessment</a:t>
            </a:r>
          </a:p>
          <a:p>
            <a:pPr marL="0" indent="0" eaLnBrk="1" hangingPunct="1">
              <a:lnSpc>
                <a:spcPct val="80000"/>
              </a:lnSpc>
            </a:pPr>
            <a:r>
              <a:rPr lang="en-US" sz="2000" b="1" smtClean="0"/>
              <a:t>What is MDC?</a:t>
            </a:r>
          </a:p>
          <a:p>
            <a:pPr marL="0" indent="0" eaLnBrk="1" hangingPunct="1">
              <a:lnSpc>
                <a:spcPct val="80000"/>
              </a:lnSpc>
            </a:pPr>
            <a:r>
              <a:rPr lang="en-US" sz="2000" b="1" smtClean="0"/>
              <a:t>Complete a Concept    Development lesson as a large group</a:t>
            </a:r>
          </a:p>
          <a:p>
            <a:pPr marL="0" indent="0" eaLnBrk="1" hangingPunct="1">
              <a:lnSpc>
                <a:spcPct val="80000"/>
              </a:lnSpc>
            </a:pPr>
            <a:r>
              <a:rPr lang="en-US" sz="2000" b="1" smtClean="0"/>
              <a:t>Review MDC lesson resources</a:t>
            </a:r>
          </a:p>
          <a:p>
            <a:pPr marL="0" indent="0" eaLnBrk="1" hangingPunct="1">
              <a:lnSpc>
                <a:spcPct val="80000"/>
              </a:lnSpc>
            </a:pPr>
            <a:r>
              <a:rPr lang="en-US" sz="2000" b="1" smtClean="0"/>
              <a:t>Complete a Concept Development lesson in grade level groups, thinking as a student</a:t>
            </a:r>
          </a:p>
          <a:p>
            <a:pPr marL="0" indent="0" algn="ctr" eaLnBrk="1" hangingPunct="1">
              <a:lnSpc>
                <a:spcPct val="80000"/>
              </a:lnSpc>
            </a:pPr>
            <a:endParaRPr lang="en-US" sz="2000" b="1" smtClean="0"/>
          </a:p>
          <a:p>
            <a:pPr marL="0" indent="0" eaLnBrk="1" hangingPunct="1">
              <a:lnSpc>
                <a:spcPct val="80000"/>
              </a:lnSpc>
            </a:pPr>
            <a:endParaRPr lang="en-US" sz="2000" b="1" smtClean="0"/>
          </a:p>
        </p:txBody>
      </p:sp>
      <p:sp>
        <p:nvSpPr>
          <p:cNvPr id="22531" name="Content Placeholder 5"/>
          <p:cNvSpPr>
            <a:spLocks noGrp="1"/>
          </p:cNvSpPr>
          <p:nvPr>
            <p:ph sz="half" idx="2"/>
          </p:nvPr>
        </p:nvSpPr>
        <p:spPr>
          <a:xfrm>
            <a:off x="4800600" y="1981200"/>
            <a:ext cx="3886200" cy="3263900"/>
          </a:xfrm>
        </p:spPr>
        <p:txBody>
          <a:bodyPr/>
          <a:lstStyle/>
          <a:p>
            <a:pPr algn="ctr" eaLnBrk="1" hangingPunct="1">
              <a:lnSpc>
                <a:spcPct val="80000"/>
              </a:lnSpc>
              <a:buFont typeface="Arial" charset="0"/>
              <a:buNone/>
            </a:pPr>
            <a:r>
              <a:rPr lang="en-US" sz="2000" b="1" smtClean="0"/>
              <a:t>Day 2</a:t>
            </a:r>
          </a:p>
          <a:p>
            <a:pPr algn="ctr" eaLnBrk="1" hangingPunct="1">
              <a:lnSpc>
                <a:spcPct val="80000"/>
              </a:lnSpc>
            </a:pPr>
            <a:endParaRPr lang="en-US" sz="2000" b="1" smtClean="0"/>
          </a:p>
          <a:p>
            <a:pPr eaLnBrk="1" hangingPunct="1">
              <a:lnSpc>
                <a:spcPct val="80000"/>
              </a:lnSpc>
            </a:pPr>
            <a:r>
              <a:rPr lang="en-US" sz="2000" b="1" smtClean="0"/>
              <a:t>Review Formative Assessment</a:t>
            </a:r>
          </a:p>
          <a:p>
            <a:pPr eaLnBrk="1" hangingPunct="1">
              <a:lnSpc>
                <a:spcPct val="80000"/>
              </a:lnSpc>
            </a:pPr>
            <a:r>
              <a:rPr lang="en-US" sz="2000" b="1" smtClean="0"/>
              <a:t>Review format of a Concept Development lesson</a:t>
            </a:r>
          </a:p>
          <a:p>
            <a:pPr eaLnBrk="1" hangingPunct="1">
              <a:lnSpc>
                <a:spcPct val="80000"/>
              </a:lnSpc>
            </a:pPr>
            <a:r>
              <a:rPr lang="en-US" sz="2000" b="1" smtClean="0"/>
              <a:t>Complete a Problem Solving lesson</a:t>
            </a:r>
          </a:p>
          <a:p>
            <a:pPr eaLnBrk="1" hangingPunct="1">
              <a:lnSpc>
                <a:spcPct val="80000"/>
              </a:lnSpc>
            </a:pPr>
            <a:r>
              <a:rPr lang="en-US" sz="2000" b="1" smtClean="0"/>
              <a:t>Identifying student misconceptions and identify feedback that moves learning forward</a:t>
            </a:r>
          </a:p>
          <a:p>
            <a:pPr eaLnBrk="1" hangingPunct="1">
              <a:lnSpc>
                <a:spcPct val="80000"/>
              </a:lnSpc>
            </a:pPr>
            <a:r>
              <a:rPr lang="en-US" sz="2000" b="1" smtClean="0"/>
              <a:t>Identify and plan a lesson to implement</a:t>
            </a:r>
          </a:p>
          <a:p>
            <a:pPr algn="ctr" eaLnBrk="1" hangingPunct="1">
              <a:lnSpc>
                <a:spcPct val="80000"/>
              </a:lnSpc>
            </a:pPr>
            <a:endParaRPr lang="en-US" sz="2000" b="1"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TotalTime>
  <Words>2292</Words>
  <Application>Microsoft Office PowerPoint</Application>
  <PresentationFormat>On-screen Show (4:3)</PresentationFormat>
  <Paragraphs>411</Paragraphs>
  <Slides>76</Slides>
  <Notes>3</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Introduction to the Math Design Collaborative</vt:lpstr>
      <vt:lpstr>“The road to prosperity goes straight through our school houses.”   </vt:lpstr>
      <vt:lpstr>Please record on the index card:</vt:lpstr>
      <vt:lpstr>WHY MDC?</vt:lpstr>
      <vt:lpstr>THE TRADITIONAL LESSON</vt:lpstr>
      <vt:lpstr>THE MDC LESSON</vt:lpstr>
      <vt:lpstr>Early Indications. . .</vt:lpstr>
      <vt:lpstr>Early Indications. . .</vt:lpstr>
      <vt:lpstr>MDC Training</vt:lpstr>
      <vt:lpstr>Learning Targets </vt:lpstr>
      <vt:lpstr>PowerPoint Presentation</vt:lpstr>
      <vt:lpstr>PowerPoint Presentation</vt:lpstr>
      <vt:lpstr>PowerPoint Presentation</vt:lpstr>
      <vt:lpstr>MDC Training</vt:lpstr>
      <vt:lpstr>ONE BIG IDEA OF FORMATIVE ASSESSMENT</vt:lpstr>
      <vt:lpstr>Strategy #1</vt:lpstr>
      <vt:lpstr>Strategy #2</vt:lpstr>
      <vt:lpstr>Strategy #3</vt:lpstr>
      <vt:lpstr>Quality Feedback?</vt:lpstr>
      <vt:lpstr>Strategy #4</vt:lpstr>
      <vt:lpstr>Strategy #5</vt:lpstr>
      <vt:lpstr>Activity</vt:lpstr>
      <vt:lpstr> </vt:lpstr>
      <vt:lpstr>MDC Training</vt:lpstr>
      <vt:lpstr>What is the Mathematics Design Collaborative?</vt:lpstr>
      <vt:lpstr>What are “Classroom Challenges”</vt:lpstr>
      <vt:lpstr>“Classroom Challenges” are either </vt:lpstr>
      <vt:lpstr>As you experience the lesson,</vt:lpstr>
      <vt:lpstr>MDC Training</vt:lpstr>
      <vt:lpstr>PowerPoint Presentation</vt:lpstr>
      <vt:lpstr>Goals and Standards of the Lesson</vt:lpstr>
      <vt:lpstr>Lesson Procedures</vt:lpstr>
      <vt:lpstr>PowerPoint Presentation</vt:lpstr>
      <vt:lpstr>Matching Dominos</vt:lpstr>
      <vt:lpstr>Sharing Work</vt:lpstr>
      <vt:lpstr>MDC Training</vt:lpstr>
      <vt:lpstr>Discussion</vt:lpstr>
      <vt:lpstr>What Do the Lessons Include?</vt:lpstr>
      <vt:lpstr>When Do I Implement MDC Lessons?</vt:lpstr>
      <vt:lpstr>THE MDC LESSON</vt:lpstr>
      <vt:lpstr>IMPORTANT</vt:lpstr>
      <vt:lpstr>MDC Components</vt:lpstr>
      <vt:lpstr>Introduction, Materials Needed Time (T1)</vt:lpstr>
      <vt:lpstr>PowerPoint Presentation</vt:lpstr>
      <vt:lpstr>Assessing Students’ Responses</vt:lpstr>
      <vt:lpstr>Assessing Students’ Responses</vt:lpstr>
      <vt:lpstr>PowerPoint Presentation</vt:lpstr>
      <vt:lpstr>Assessing Students’ Responses</vt:lpstr>
      <vt:lpstr>Grouping Students for Lesson</vt:lpstr>
      <vt:lpstr>Whole Class Introduction</vt:lpstr>
      <vt:lpstr>Whole Class Introduction to Dominoes</vt:lpstr>
      <vt:lpstr>Collaborative Work Matching the Dominoes</vt:lpstr>
      <vt:lpstr>Matching Dominos</vt:lpstr>
      <vt:lpstr>Collaborative Activity: Completing The Equations</vt:lpstr>
      <vt:lpstr>Sharing Work</vt:lpstr>
      <vt:lpstr>Extension Work</vt:lpstr>
      <vt:lpstr>Whole Class Discussion Overcoming Misconceptions</vt:lpstr>
      <vt:lpstr>Follow-up Lesson Reviewing the Assessment Task</vt:lpstr>
      <vt:lpstr>Parking Lot</vt:lpstr>
      <vt:lpstr>MDC Training</vt:lpstr>
      <vt:lpstr>PowerPoint Presentation</vt:lpstr>
      <vt:lpstr>PowerPoint Presentation</vt:lpstr>
      <vt:lpstr>PowerPoint Presentation</vt:lpstr>
      <vt:lpstr>Looking at Grade-Specific Lessons</vt:lpstr>
      <vt:lpstr>Familiarize Yourself with the Lesson</vt:lpstr>
      <vt:lpstr>After Familiarizing Yourself with the Lesson</vt:lpstr>
      <vt:lpstr>After Familiarizing Yourself with the Lesson</vt:lpstr>
      <vt:lpstr>SREB  Publication 14v10  Sept, 2014  Found at:  SREB.org</vt:lpstr>
      <vt:lpstr>PowerPoint Presentation</vt:lpstr>
      <vt:lpstr>PowerPoint Presentation</vt:lpstr>
      <vt:lpstr>PowerPoint Presentation</vt:lpstr>
      <vt:lpstr>PowerPoint Presentation</vt:lpstr>
      <vt:lpstr>Completing Pre-Assessment for a Problem Solving Lesson</vt:lpstr>
      <vt:lpstr>PowerPoint Presentation</vt:lpstr>
      <vt:lpstr>Parking Lot</vt:lpstr>
      <vt:lpstr>Web Addresses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Formative Assessment</dc:title>
  <dc:creator>Graham</dc:creator>
  <cp:lastModifiedBy>Kathryn Golden</cp:lastModifiedBy>
  <cp:revision>55</cp:revision>
  <cp:lastPrinted>2016-08-22T16:37:32Z</cp:lastPrinted>
  <dcterms:created xsi:type="dcterms:W3CDTF">2014-08-17T15:10:09Z</dcterms:created>
  <dcterms:modified xsi:type="dcterms:W3CDTF">2016-09-06T16:32:46Z</dcterms:modified>
</cp:coreProperties>
</file>